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76" r:id="rId1"/>
  </p:sldMasterIdLst>
  <p:notesMasterIdLst>
    <p:notesMasterId r:id="rId4"/>
  </p:notesMasterIdLst>
  <p:handoutMasterIdLst>
    <p:handoutMasterId r:id="rId5"/>
  </p:handoutMasterIdLst>
  <p:sldIdLst>
    <p:sldId id="262" r:id="rId2"/>
    <p:sldId id="263" r:id="rId3"/>
  </p:sldIdLst>
  <p:sldSz cx="7775575" cy="10907713"/>
  <p:notesSz cx="6797675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11"/>
    <a:srgbClr val="0099CC"/>
    <a:srgbClr val="CC3300"/>
    <a:srgbClr val="0099FF"/>
    <a:srgbClr val="77531E"/>
    <a:srgbClr val="C8152D"/>
    <a:srgbClr val="CC0000"/>
    <a:srgbClr val="663300"/>
    <a:srgbClr val="996633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3" autoAdjust="0"/>
    <p:restoredTop sz="99150" autoAdjust="0"/>
  </p:normalViewPr>
  <p:slideViewPr>
    <p:cSldViewPr snapToGrid="0">
      <p:cViewPr varScale="1">
        <p:scale>
          <a:sx n="46" d="100"/>
          <a:sy n="46" d="100"/>
        </p:scale>
        <p:origin x="2214" y="7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-214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6151" cy="496106"/>
          </a:xfrm>
          <a:prstGeom prst="rect">
            <a:avLst/>
          </a:prstGeom>
        </p:spPr>
        <p:txBody>
          <a:bodyPr vert="horz" lIns="86022" tIns="43012" rIns="86022" bIns="43012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054" y="0"/>
            <a:ext cx="2946151" cy="496106"/>
          </a:xfrm>
          <a:prstGeom prst="rect">
            <a:avLst/>
          </a:prstGeom>
        </p:spPr>
        <p:txBody>
          <a:bodyPr vert="horz" lIns="86022" tIns="43012" rIns="86022" bIns="43012" rtlCol="0"/>
          <a:lstStyle>
            <a:lvl1pPr algn="r">
              <a:defRPr sz="1000"/>
            </a:lvl1pPr>
          </a:lstStyle>
          <a:p>
            <a:fld id="{EA4C0380-2DE9-498B-B68D-60B46204BA80}" type="datetimeFigureOut">
              <a:rPr kumimoji="1" lang="ja-JP" altLang="en-US" smtClean="0"/>
              <a:t>2019/8/30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29030"/>
            <a:ext cx="2946151" cy="496105"/>
          </a:xfrm>
          <a:prstGeom prst="rect">
            <a:avLst/>
          </a:prstGeom>
        </p:spPr>
        <p:txBody>
          <a:bodyPr vert="horz" lIns="86022" tIns="43012" rIns="86022" bIns="43012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054" y="9429030"/>
            <a:ext cx="2946151" cy="496105"/>
          </a:xfrm>
          <a:prstGeom prst="rect">
            <a:avLst/>
          </a:prstGeom>
        </p:spPr>
        <p:txBody>
          <a:bodyPr vert="horz" lIns="86022" tIns="43012" rIns="86022" bIns="43012" rtlCol="0" anchor="b"/>
          <a:lstStyle>
            <a:lvl1pPr algn="r">
              <a:defRPr sz="1000"/>
            </a:lvl1pPr>
          </a:lstStyle>
          <a:p>
            <a:fld id="{78A262EF-70DF-4926-8929-0A60A2E81DC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45658" cy="498054"/>
          </a:xfrm>
          <a:prstGeom prst="rect">
            <a:avLst/>
          </a:prstGeom>
        </p:spPr>
        <p:txBody>
          <a:bodyPr vert="horz" lIns="91408" tIns="45705" rIns="91408" bIns="45705" rtlCol="0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50" y="3"/>
            <a:ext cx="2945658" cy="498054"/>
          </a:xfrm>
          <a:prstGeom prst="rect">
            <a:avLst/>
          </a:prstGeom>
        </p:spPr>
        <p:txBody>
          <a:bodyPr vert="horz" lIns="91408" tIns="45705" rIns="91408" bIns="45705" rtlCol="0"/>
          <a:lstStyle>
            <a:lvl1pPr algn="r">
              <a:defRPr sz="1000"/>
            </a:lvl1pPr>
          </a:lstStyle>
          <a:p>
            <a:fld id="{70F99883-74AE-4A2C-81B7-5B86A08198C0}" type="datetimeFigureOut">
              <a:rPr kumimoji="1" lang="ja-JP" altLang="en-US" smtClean="0"/>
              <a:t>2019/8/30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1239838"/>
            <a:ext cx="23876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8" tIns="45705" rIns="91408" bIns="45705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9"/>
            <a:ext cx="5438140" cy="3908613"/>
          </a:xfrm>
          <a:prstGeom prst="rect">
            <a:avLst/>
          </a:prstGeom>
        </p:spPr>
        <p:txBody>
          <a:bodyPr vert="horz" lIns="91408" tIns="45705" rIns="91408" bIns="457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428588"/>
            <a:ext cx="2945658" cy="498053"/>
          </a:xfrm>
          <a:prstGeom prst="rect">
            <a:avLst/>
          </a:prstGeom>
        </p:spPr>
        <p:txBody>
          <a:bodyPr vert="horz" lIns="91408" tIns="45705" rIns="91408" bIns="45705" rtlCol="0" anchor="b"/>
          <a:lstStyle>
            <a:lvl1pPr algn="l">
              <a:defRPr sz="10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50" y="9428588"/>
            <a:ext cx="2945658" cy="498053"/>
          </a:xfrm>
          <a:prstGeom prst="rect">
            <a:avLst/>
          </a:prstGeom>
        </p:spPr>
        <p:txBody>
          <a:bodyPr vert="horz" lIns="91408" tIns="45705" rIns="91408" bIns="45705" rtlCol="0" anchor="b"/>
          <a:lstStyle>
            <a:lvl1pPr algn="r">
              <a:defRPr sz="10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 dirty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12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97" y="-38585"/>
            <a:ext cx="7798071" cy="1094053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" y="2548812"/>
            <a:ext cx="7915219" cy="7193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505" y="192088"/>
            <a:ext cx="995184" cy="99518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68" y="1542411"/>
            <a:ext cx="880874" cy="88087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14789" y="2770975"/>
            <a:ext cx="7384650" cy="32316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ja-JP" altLang="en-US" sz="21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今注目の“</a:t>
            </a:r>
            <a:r>
              <a:rPr lang="en-US" altLang="ja-JP" sz="21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RPA”</a:t>
            </a:r>
            <a:r>
              <a:rPr lang="ja-JP" altLang="en-US" sz="21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の知識を強みにキャリアアップしませんか？</a:t>
            </a:r>
            <a:endParaRPr lang="ja-JP" altLang="en-US" sz="2100" b="1" dirty="0">
              <a:solidFill>
                <a:srgbClr val="0099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8529" y="4608686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日　程</a:t>
            </a:r>
            <a:endParaRPr kumimoji="1"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8529" y="6715799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場 所</a:t>
            </a:r>
            <a:endParaRPr kumimoji="1"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8529" y="7882681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定 員</a:t>
            </a:r>
            <a:endParaRPr kumimoji="1"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616245" y="6709203"/>
            <a:ext cx="6028191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マイクロソフト</a:t>
            </a:r>
            <a:r>
              <a:rPr lang="en-US" altLang="ja-JP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AI</a:t>
            </a:r>
            <a:r>
              <a:rPr lang="ja-JP" altLang="en-US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＆イノベーションセンター佐賀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" name="角丸四角形 6">
            <a:extLst>
              <a:ext uri="{FF2B5EF4-FFF2-40B4-BE49-F238E27FC236}">
                <a16:creationId xmlns:a16="http://schemas.microsoft.com/office/drawing/2014/main" id="{92EB1C0D-8D17-4330-9487-9476DEB93122}"/>
              </a:ext>
            </a:extLst>
          </p:cNvPr>
          <p:cNvSpPr/>
          <p:nvPr/>
        </p:nvSpPr>
        <p:spPr>
          <a:xfrm>
            <a:off x="53340" y="76879"/>
            <a:ext cx="2943225" cy="1920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厚生労働省委託 実践型地域雇用創造事業 人材育成メニュー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76135B54-6D47-466E-93D7-592C5E32806F}"/>
              </a:ext>
            </a:extLst>
          </p:cNvPr>
          <p:cNvSpPr/>
          <p:nvPr/>
        </p:nvSpPr>
        <p:spPr>
          <a:xfrm>
            <a:off x="6522553" y="434395"/>
            <a:ext cx="1325088" cy="55143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>
              <a:spcBef>
                <a:spcPts val="50"/>
              </a:spcBef>
            </a:pPr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受講料</a:t>
            </a:r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spcBef>
                <a:spcPts val="50"/>
              </a:spcBef>
            </a:pP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無料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4DF8700-314F-46EA-8BC5-8582ACCCE685}"/>
              </a:ext>
            </a:extLst>
          </p:cNvPr>
          <p:cNvSpPr txBox="1"/>
          <p:nvPr/>
        </p:nvSpPr>
        <p:spPr>
          <a:xfrm>
            <a:off x="1519506" y="4479595"/>
            <a:ext cx="525785" cy="1692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kumimoji="1" lang="en-US" altLang="ja-JP" sz="11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2019</a:t>
            </a:r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9CF046A-6A73-4C07-8454-F4EC6CA9D6A5}"/>
              </a:ext>
            </a:extLst>
          </p:cNvPr>
          <p:cNvSpPr txBox="1"/>
          <p:nvPr/>
        </p:nvSpPr>
        <p:spPr>
          <a:xfrm>
            <a:off x="1646377" y="4630565"/>
            <a:ext cx="2226572" cy="153888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月３日（木）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 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月４日（金）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月７日（月）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 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月８日（火）</a:t>
            </a:r>
            <a:endParaRPr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⑤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月９日（水）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A783815-7EF1-48CE-8181-653E345C761E}"/>
              </a:ext>
            </a:extLst>
          </p:cNvPr>
          <p:cNvSpPr txBox="1"/>
          <p:nvPr/>
        </p:nvSpPr>
        <p:spPr>
          <a:xfrm>
            <a:off x="1674799" y="6276736"/>
            <a:ext cx="2154436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15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00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F80B8AB-52AC-42EB-9E7A-206E6C322514}"/>
              </a:ext>
            </a:extLst>
          </p:cNvPr>
          <p:cNvSpPr/>
          <p:nvPr/>
        </p:nvSpPr>
        <p:spPr>
          <a:xfrm>
            <a:off x="1616245" y="7933414"/>
            <a:ext cx="218750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１０名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FB18674-4536-4DBE-A2F3-0C00465EAD6A}"/>
              </a:ext>
            </a:extLst>
          </p:cNvPr>
          <p:cNvSpPr/>
          <p:nvPr/>
        </p:nvSpPr>
        <p:spPr>
          <a:xfrm>
            <a:off x="1901580" y="7027306"/>
            <a:ext cx="5308430" cy="18466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佐賀市駅前中央 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1-8-32 </a:t>
            </a:r>
            <a:r>
              <a:rPr lang="en-US" altLang="ja-JP" sz="12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スクエアビル 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階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（佐賀市産業支援プラザ隣）</a:t>
            </a: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6151DAE-A8B0-49BF-A735-87985D3307B1}"/>
              </a:ext>
            </a:extLst>
          </p:cNvPr>
          <p:cNvSpPr txBox="1"/>
          <p:nvPr/>
        </p:nvSpPr>
        <p:spPr>
          <a:xfrm>
            <a:off x="558529" y="8454159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申込締切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03580D6-A018-4232-8F62-5F39F6CC9626}"/>
              </a:ext>
            </a:extLst>
          </p:cNvPr>
          <p:cNvSpPr txBox="1"/>
          <p:nvPr/>
        </p:nvSpPr>
        <p:spPr>
          <a:xfrm>
            <a:off x="1534746" y="8328256"/>
            <a:ext cx="525785" cy="1692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kumimoji="1" lang="en-US" altLang="ja-JP" sz="11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2019</a:t>
            </a:r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8486B02-E50C-4C23-8585-B10EE89FBBA2}"/>
              </a:ext>
            </a:extLst>
          </p:cNvPr>
          <p:cNvSpPr txBox="1"/>
          <p:nvPr/>
        </p:nvSpPr>
        <p:spPr>
          <a:xfrm>
            <a:off x="1666413" y="8487192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９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月２７日（金）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9B1E0B-6DE8-439A-8739-801E149B4CFD}"/>
              </a:ext>
            </a:extLst>
          </p:cNvPr>
          <p:cNvSpPr txBox="1"/>
          <p:nvPr/>
        </p:nvSpPr>
        <p:spPr>
          <a:xfrm>
            <a:off x="558529" y="8925780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お申込</a:t>
            </a: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77BDB27A-2CE8-41EC-A224-4A5E75B26852}"/>
              </a:ext>
            </a:extLst>
          </p:cNvPr>
          <p:cNvSpPr/>
          <p:nvPr/>
        </p:nvSpPr>
        <p:spPr>
          <a:xfrm>
            <a:off x="1616245" y="8936781"/>
            <a:ext cx="6028191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佐賀市地域雇用創造協議会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A2BCA411-0914-43EA-BF12-D6E5F2B08595}"/>
              </a:ext>
            </a:extLst>
          </p:cNvPr>
          <p:cNvSpPr/>
          <p:nvPr/>
        </p:nvSpPr>
        <p:spPr>
          <a:xfrm>
            <a:off x="1724299" y="9240410"/>
            <a:ext cx="2079455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[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お電話</a:t>
            </a:r>
            <a:r>
              <a:rPr lang="en-US" altLang="ja-JP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]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下記番号へお電話下さい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B9845A6C-DE97-4655-A4DC-E5B92255AEB0}"/>
              </a:ext>
            </a:extLst>
          </p:cNvPr>
          <p:cNvSpPr/>
          <p:nvPr/>
        </p:nvSpPr>
        <p:spPr>
          <a:xfrm>
            <a:off x="2022646" y="9458469"/>
            <a:ext cx="2271542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0952-37-0546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181EDB3D-AA07-4CD1-AC9F-52DD6D63AFB8}"/>
              </a:ext>
            </a:extLst>
          </p:cNvPr>
          <p:cNvSpPr/>
          <p:nvPr/>
        </p:nvSpPr>
        <p:spPr>
          <a:xfrm>
            <a:off x="4162699" y="9240410"/>
            <a:ext cx="2292231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[</a:t>
            </a:r>
            <a:r>
              <a:rPr lang="en-US" altLang="ja-JP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FAX]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裏面の申込書を</a:t>
            </a:r>
            <a:r>
              <a:rPr lang="en-US" altLang="ja-JP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FAX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して下さい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CAF6F13E-C04E-40BB-AAAE-B8AB75E2B387}"/>
              </a:ext>
            </a:extLst>
          </p:cNvPr>
          <p:cNvSpPr/>
          <p:nvPr/>
        </p:nvSpPr>
        <p:spPr>
          <a:xfrm>
            <a:off x="4473746" y="9458469"/>
            <a:ext cx="2271542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8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0952-37-0547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19EA53F-B0E3-409A-97AC-8E37C7719E3A}"/>
              </a:ext>
            </a:extLst>
          </p:cNvPr>
          <p:cNvSpPr txBox="1"/>
          <p:nvPr/>
        </p:nvSpPr>
        <p:spPr>
          <a:xfrm>
            <a:off x="558529" y="9825055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お問合せ</a:t>
            </a: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96B2B5D4-77C6-4014-BB76-A86B6B900FC3}"/>
              </a:ext>
            </a:extLst>
          </p:cNvPr>
          <p:cNvSpPr/>
          <p:nvPr/>
        </p:nvSpPr>
        <p:spPr>
          <a:xfrm>
            <a:off x="1618974" y="9840909"/>
            <a:ext cx="2419351" cy="18466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2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佐賀市地域雇用創造協議会</a:t>
            </a:r>
            <a:endParaRPr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1F6519E9-3168-4C4C-A464-24A72035F9D8}"/>
              </a:ext>
            </a:extLst>
          </p:cNvPr>
          <p:cNvSpPr/>
          <p:nvPr/>
        </p:nvSpPr>
        <p:spPr>
          <a:xfrm>
            <a:off x="2008547" y="10211733"/>
            <a:ext cx="4308304" cy="18466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2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sagakoyo@titan.ocn.ne.jp</a:t>
            </a:r>
            <a:endParaRPr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A66A50C-E58F-439C-9C60-DE4AAB9C3D12}"/>
              </a:ext>
            </a:extLst>
          </p:cNvPr>
          <p:cNvSpPr txBox="1"/>
          <p:nvPr/>
        </p:nvSpPr>
        <p:spPr>
          <a:xfrm>
            <a:off x="558529" y="7314311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対象者</a:t>
            </a:r>
            <a:endParaRPr kumimoji="1"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CA4BC13D-7B97-4807-8D0A-34BA16E2A7E2}"/>
              </a:ext>
            </a:extLst>
          </p:cNvPr>
          <p:cNvSpPr/>
          <p:nvPr/>
        </p:nvSpPr>
        <p:spPr>
          <a:xfrm>
            <a:off x="1616245" y="7365044"/>
            <a:ext cx="218750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求職中の方</a:t>
            </a:r>
          </a:p>
        </p:txBody>
      </p:sp>
      <p:pic>
        <p:nvPicPr>
          <p:cNvPr id="73" name="図 17">
            <a:extLst>
              <a:ext uri="{FF2B5EF4-FFF2-40B4-BE49-F238E27FC236}">
                <a16:creationId xmlns:a16="http://schemas.microsoft.com/office/drawing/2014/main" id="{02C7403D-E7D2-4B1D-A306-2F2BCBB199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689" y="10107037"/>
            <a:ext cx="734602" cy="732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840538F-0191-4930-9CC5-4B1FBFBCA28E}"/>
              </a:ext>
            </a:extLst>
          </p:cNvPr>
          <p:cNvSpPr txBox="1"/>
          <p:nvPr/>
        </p:nvSpPr>
        <p:spPr>
          <a:xfrm>
            <a:off x="853943" y="601717"/>
            <a:ext cx="60676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Verdana" panose="020B0604030504040204" pitchFamily="34" charset="0"/>
              </a:rPr>
              <a:t>業務効率化の味方！</a:t>
            </a:r>
            <a:endParaRPr kumimoji="1" lang="en-US" altLang="ja-JP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Verdana" panose="020B0604030504040204" pitchFamily="34" charset="0"/>
            </a:endParaRPr>
          </a:p>
          <a:p>
            <a:r>
              <a:rPr lang="ja-JP" alt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Verdana" panose="020B0604030504040204" pitchFamily="34" charset="0"/>
              </a:rPr>
              <a:t>“ＲＰＡ”のキホン</a:t>
            </a:r>
            <a:endParaRPr kumimoji="1" lang="ja-JP" alt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Verdana" panose="020B060403050404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DC12EF6-1C2D-4912-86BF-E05B5E628B84}"/>
              </a:ext>
            </a:extLst>
          </p:cNvPr>
          <p:cNvSpPr txBox="1"/>
          <p:nvPr/>
        </p:nvSpPr>
        <p:spPr>
          <a:xfrm>
            <a:off x="385359" y="3694130"/>
            <a:ext cx="696029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14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業務の効率化・自動化の取組み　</a:t>
            </a:r>
            <a:r>
              <a:rPr lang="ja-JP" altLang="en-US" sz="105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－</a:t>
            </a:r>
            <a:r>
              <a:rPr lang="en-US" altLang="ja-JP" sz="105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05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105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Robotic Process Automation)</a:t>
            </a:r>
            <a:r>
              <a:rPr lang="ja-JP" altLang="en-US" sz="105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－　</a:t>
            </a:r>
            <a:r>
              <a:rPr lang="ja-JP" altLang="en-US" sz="14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の概要を理解し</a:t>
            </a:r>
            <a:r>
              <a:rPr lang="en-US" altLang="ja-JP" sz="14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400" b="1" spc="2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を活用して効率化できる業務をイメージし、その手法を習得します。</a:t>
            </a:r>
            <a:endParaRPr lang="ja-JP" altLang="en-US" sz="1400" b="1" dirty="0">
              <a:solidFill>
                <a:srgbClr val="0099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9A3A31A-17CE-4985-9BB4-47D0AFCD5AB0}"/>
              </a:ext>
            </a:extLst>
          </p:cNvPr>
          <p:cNvSpPr txBox="1"/>
          <p:nvPr/>
        </p:nvSpPr>
        <p:spPr>
          <a:xfrm>
            <a:off x="531233" y="6244178"/>
            <a:ext cx="860695" cy="255389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時間帯</a:t>
            </a:r>
            <a:endParaRPr kumimoji="1"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5731E254-DC2F-4A50-A571-7144C336C141}"/>
              </a:ext>
            </a:extLst>
          </p:cNvPr>
          <p:cNvSpPr txBox="1"/>
          <p:nvPr/>
        </p:nvSpPr>
        <p:spPr>
          <a:xfrm>
            <a:off x="4052876" y="6343634"/>
            <a:ext cx="1551707" cy="1692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※12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00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00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休憩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CCC6B6F-CAC6-44C4-BA1F-C349698984F2}"/>
              </a:ext>
            </a:extLst>
          </p:cNvPr>
          <p:cNvSpPr txBox="1"/>
          <p:nvPr/>
        </p:nvSpPr>
        <p:spPr>
          <a:xfrm>
            <a:off x="4041929" y="4679409"/>
            <a:ext cx="2821285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ＲＰＡ概要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（社会的背景と効果、導入事例や留意点等）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B05DB2D-8A9C-4505-B4A2-9926C3B7EB9B}"/>
              </a:ext>
            </a:extLst>
          </p:cNvPr>
          <p:cNvSpPr txBox="1"/>
          <p:nvPr/>
        </p:nvSpPr>
        <p:spPr>
          <a:xfrm>
            <a:off x="4041929" y="4972318"/>
            <a:ext cx="2154436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ＲＰＡソフトウェアの基本操作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B670851-8990-418D-AD7E-428E760980E2}"/>
              </a:ext>
            </a:extLst>
          </p:cNvPr>
          <p:cNvSpPr txBox="1"/>
          <p:nvPr/>
        </p:nvSpPr>
        <p:spPr>
          <a:xfrm>
            <a:off x="4041929" y="5270668"/>
            <a:ext cx="2462213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ＲＰＡシナリオ作成演習（基礎編）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7116EC80-EEBF-4CCD-A772-5FAA5AF4DA28}"/>
              </a:ext>
            </a:extLst>
          </p:cNvPr>
          <p:cNvSpPr txBox="1"/>
          <p:nvPr/>
        </p:nvSpPr>
        <p:spPr>
          <a:xfrm>
            <a:off x="4041929" y="5562783"/>
            <a:ext cx="331287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ＲＰＡシナリオ作成演習（応用編）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36F616CD-58BA-4E4E-B2ED-4EB664109D9B}"/>
              </a:ext>
            </a:extLst>
          </p:cNvPr>
          <p:cNvSpPr txBox="1"/>
          <p:nvPr/>
        </p:nvSpPr>
        <p:spPr>
          <a:xfrm>
            <a:off x="4041929" y="5888879"/>
            <a:ext cx="331287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自動化する業務の洗い出しとその手法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BAD4A22A-BACD-4EE5-BCD5-F3B9F0A09F0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9066" y="9422423"/>
            <a:ext cx="287351" cy="277631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9E684C48-6E7C-48F9-B754-CE6F8596E7C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2683" y="9414955"/>
            <a:ext cx="313498" cy="276999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AF12F043-64CF-44C5-A36E-2E7A05E96E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853" y="10191770"/>
            <a:ext cx="200732" cy="200732"/>
          </a:xfrm>
          <a:prstGeom prst="rect">
            <a:avLst/>
          </a:prstGeom>
        </p:spPr>
      </p:pic>
      <p:sp>
        <p:nvSpPr>
          <p:cNvPr id="37" name="楕円 36">
            <a:extLst>
              <a:ext uri="{FF2B5EF4-FFF2-40B4-BE49-F238E27FC236}">
                <a16:creationId xmlns:a16="http://schemas.microsoft.com/office/drawing/2014/main" id="{3B8F7AE2-E5FA-432E-861A-FE141A5E6F44}"/>
              </a:ext>
            </a:extLst>
          </p:cNvPr>
          <p:cNvSpPr/>
          <p:nvPr/>
        </p:nvSpPr>
        <p:spPr>
          <a:xfrm>
            <a:off x="6569683" y="9355592"/>
            <a:ext cx="1205835" cy="68228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" name="二等辺三角形 38">
            <a:extLst>
              <a:ext uri="{FF2B5EF4-FFF2-40B4-BE49-F238E27FC236}">
                <a16:creationId xmlns:a16="http://schemas.microsoft.com/office/drawing/2014/main" id="{AB62F3BC-660E-48A6-9712-29085D212705}"/>
              </a:ext>
            </a:extLst>
          </p:cNvPr>
          <p:cNvSpPr/>
          <p:nvPr/>
        </p:nvSpPr>
        <p:spPr>
          <a:xfrm rot="20164343" flipV="1">
            <a:off x="7061197" y="9875854"/>
            <a:ext cx="235812" cy="289823"/>
          </a:xfrm>
          <a:prstGeom prst="triangle">
            <a:avLst/>
          </a:prstGeom>
          <a:solidFill>
            <a:srgbClr val="00B0F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C37E70B5-1F38-49D8-B59B-7452F4DDFF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4" y="664572"/>
            <a:ext cx="918791" cy="1016252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5C41E969-A1A9-4AA1-911A-4B27865BEBE6}"/>
              </a:ext>
            </a:extLst>
          </p:cNvPr>
          <p:cNvSpPr txBox="1"/>
          <p:nvPr/>
        </p:nvSpPr>
        <p:spPr>
          <a:xfrm>
            <a:off x="-22497" y="932127"/>
            <a:ext cx="1003032" cy="5059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ja-JP" altLang="en-US" sz="1600" b="1" dirty="0">
                <a:solidFill>
                  <a:srgbClr val="00B0F0"/>
                </a:solidFill>
                <a:latin typeface="+mj-ea"/>
                <a:ea typeface="+mj-ea"/>
                <a:cs typeface="メイリオ" panose="020B0604030504040204" pitchFamily="50" charset="-128"/>
              </a:rPr>
              <a:t>再就職</a:t>
            </a:r>
            <a:endParaRPr lang="en-US" altLang="ja-JP" sz="1600" b="1" dirty="0">
              <a:solidFill>
                <a:srgbClr val="00B0F0"/>
              </a:solidFill>
              <a:latin typeface="+mj-ea"/>
              <a:ea typeface="+mj-ea"/>
              <a:cs typeface="メイリオ" panose="020B0604030504040204" pitchFamily="50" charset="-128"/>
            </a:endParaRPr>
          </a:p>
          <a:p>
            <a:pPr algn="ctr">
              <a:lnSpc>
                <a:spcPts val="2100"/>
              </a:lnSpc>
            </a:pPr>
            <a:r>
              <a:rPr kumimoji="1" lang="ja-JP" altLang="en-US" sz="1600" b="1" dirty="0">
                <a:solidFill>
                  <a:srgbClr val="00B0F0"/>
                </a:solidFill>
                <a:latin typeface="+mj-ea"/>
                <a:ea typeface="+mj-ea"/>
                <a:cs typeface="メイリオ" panose="020B0604030504040204" pitchFamily="50" charset="-128"/>
              </a:rPr>
              <a:t>支援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D1DFAD9-258C-4D75-BF2C-5685154487A5}"/>
              </a:ext>
            </a:extLst>
          </p:cNvPr>
          <p:cNvSpPr txBox="1"/>
          <p:nvPr/>
        </p:nvSpPr>
        <p:spPr>
          <a:xfrm>
            <a:off x="1511886" y="2196566"/>
            <a:ext cx="1490727" cy="196208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>
              <a:lnSpc>
                <a:spcPts val="600"/>
              </a:lnSpc>
            </a:pPr>
            <a:r>
              <a:rPr lang="ja-JP" altLang="en-US" sz="12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アールピーエー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342A92C0-9102-4CD0-990B-AA10F73BA46E}"/>
              </a:ext>
            </a:extLst>
          </p:cNvPr>
          <p:cNvSpPr/>
          <p:nvPr/>
        </p:nvSpPr>
        <p:spPr>
          <a:xfrm>
            <a:off x="1656105" y="10037881"/>
            <a:ext cx="5183605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〒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840-0801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佐賀市駅前中央１丁目</a:t>
            </a:r>
            <a:r>
              <a:rPr lang="en-US" altLang="ja-JP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8-32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900" spc="12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スクエアビル５階　シェアオフィス</a:t>
            </a:r>
            <a:r>
              <a:rPr lang="en-US" altLang="ja-JP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ja-JP" altLang="en-US" sz="900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号室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D25E348E-1D5E-4EFD-85AB-CD53DF1A894D}"/>
              </a:ext>
            </a:extLst>
          </p:cNvPr>
          <p:cNvSpPr/>
          <p:nvPr/>
        </p:nvSpPr>
        <p:spPr>
          <a:xfrm>
            <a:off x="6504142" y="9514607"/>
            <a:ext cx="1323293" cy="3949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>
              <a:spcBef>
                <a:spcPts val="50"/>
              </a:spcBef>
            </a:pPr>
            <a:r>
              <a:rPr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ホームページからも</a:t>
            </a:r>
            <a:endParaRPr lang="en-US" altLang="ja-JP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spcBef>
                <a:spcPts val="50"/>
              </a:spcBef>
            </a:pPr>
            <a:r>
              <a:rPr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お申込できます。</a:t>
            </a:r>
            <a:endParaRPr lang="en-US" altLang="ja-JP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spcBef>
                <a:spcPts val="50"/>
              </a:spcBef>
            </a:pPr>
            <a:r>
              <a:rPr lang="ja-JP" altLang="en-US" sz="800" b="1" spc="12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詳しくはコチラ</a:t>
            </a:r>
            <a:endParaRPr lang="ja-JP" altLang="en-US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136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正方形/長方形 257">
            <a:extLst>
              <a:ext uri="{FF2B5EF4-FFF2-40B4-BE49-F238E27FC236}">
                <a16:creationId xmlns:a16="http://schemas.microsoft.com/office/drawing/2014/main" id="{1B7B41F2-0037-4C9A-821A-70D56292D559}"/>
              </a:ext>
            </a:extLst>
          </p:cNvPr>
          <p:cNvSpPr/>
          <p:nvPr/>
        </p:nvSpPr>
        <p:spPr>
          <a:xfrm>
            <a:off x="99061" y="3630625"/>
            <a:ext cx="3769348" cy="3914157"/>
          </a:xfrm>
          <a:prstGeom prst="rect">
            <a:avLst/>
          </a:prstGeom>
          <a:solidFill>
            <a:schemeClr val="accent3">
              <a:lumMod val="20000"/>
              <a:lumOff val="80000"/>
              <a:alpha val="66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21872225-D0EF-4C25-A32F-3BA5DF3003AC}"/>
              </a:ext>
            </a:extLst>
          </p:cNvPr>
          <p:cNvSpPr/>
          <p:nvPr/>
        </p:nvSpPr>
        <p:spPr>
          <a:xfrm>
            <a:off x="99060" y="481570"/>
            <a:ext cx="7625450" cy="3158905"/>
          </a:xfrm>
          <a:prstGeom prst="rect">
            <a:avLst/>
          </a:prstGeom>
          <a:solidFill>
            <a:schemeClr val="accent3">
              <a:lumMod val="20000"/>
              <a:lumOff val="80000"/>
              <a:alpha val="66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026" name="Picture 2" descr="ãç¹°ãè¿ã ç»å ããªã¼ãã®ç»åæ¤ç´¢çµæ">
            <a:extLst>
              <a:ext uri="{FF2B5EF4-FFF2-40B4-BE49-F238E27FC236}">
                <a16:creationId xmlns:a16="http://schemas.microsoft.com/office/drawing/2014/main" id="{DA2FB46B-6FB6-412A-BE4A-E64EDC70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283" y="2812196"/>
            <a:ext cx="293439" cy="73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6BDC105-4F4F-48B4-BA8D-91A3EBBA6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724" y="10407585"/>
            <a:ext cx="8172450" cy="500128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8101CA69-3173-4397-B227-30C2B38B8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724" y="-46600"/>
            <a:ext cx="8172450" cy="500128"/>
          </a:xfrm>
          <a:prstGeom prst="rect">
            <a:avLst/>
          </a:prstGeom>
        </p:spPr>
      </p:pic>
      <p:sp>
        <p:nvSpPr>
          <p:cNvPr id="41" name="テキスト ボックス 5">
            <a:extLst>
              <a:ext uri="{FF2B5EF4-FFF2-40B4-BE49-F238E27FC236}">
                <a16:creationId xmlns:a16="http://schemas.microsoft.com/office/drawing/2014/main" id="{248E2A13-ACC6-4B43-B17C-23DDF2622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077" y="6110818"/>
            <a:ext cx="3495461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9pPr>
          </a:lstStyle>
          <a:p>
            <a:pPr eaLnBrk="1" hangingPunct="1"/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原則、全ての講座に出席が可能で、佐賀市内での就職・転職・創業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起業</a:t>
            </a:r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を希望されている方が対象です。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定員になり次第、応募を締め切る場合がございますので、あらかじめ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ご了承願います。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このセミナーは厚生労働省の制度を活用して実施するため、セミナー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終了後に当協議会から就職状況等のアンケートへのご依頼を致します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ので、ご理解とご協力を宜しくお願い申し上げます。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ご記入いただきました個人情報につきましては、佐賀市個人情報保護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条例に則りまして適切に管理し、本講座に関するご連絡及び効果の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分析、他の関連講座やセミナーの情報提供等に使用し、それ以外の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目的では使用致しません。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セミナーの様子等は、個人情報に抵触しない範疇で当協議会のホーム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ページ等で利用させていただく場合がありますので、ご了承願います。</a:t>
            </a:r>
          </a:p>
        </p:txBody>
      </p: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DE8BF9B2-BB63-4082-9C10-67E672867D9A}"/>
              </a:ext>
            </a:extLst>
          </p:cNvPr>
          <p:cNvCxnSpPr/>
          <p:nvPr/>
        </p:nvCxnSpPr>
        <p:spPr>
          <a:xfrm>
            <a:off x="436731" y="7634497"/>
            <a:ext cx="6858000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11">
            <a:extLst>
              <a:ext uri="{FF2B5EF4-FFF2-40B4-BE49-F238E27FC236}">
                <a16:creationId xmlns:a16="http://schemas.microsoft.com/office/drawing/2014/main" id="{34794EBD-8802-404E-B9C5-AFEEF55D2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119" y="7644974"/>
            <a:ext cx="21556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游ゴシック" panose="020B0400000000000000" pitchFamily="50" charset="-128"/>
              </a:defRPr>
            </a:lvl9pPr>
          </a:lstStyle>
          <a:p>
            <a:pPr eaLnBrk="1" hangingPunct="1"/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0952-37-0547</a:t>
            </a:r>
            <a:endParaRPr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378138EA-A62B-4F39-92FE-5BB0786DC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508983"/>
              </p:ext>
            </p:extLst>
          </p:nvPr>
        </p:nvGraphicFramePr>
        <p:xfrm>
          <a:off x="501819" y="8002162"/>
          <a:ext cx="6743700" cy="23923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7049">
                  <a:extLst>
                    <a:ext uri="{9D8B030D-6E8A-4147-A177-3AD203B41FA5}">
                      <a16:colId xmlns:a16="http://schemas.microsoft.com/office/drawing/2014/main" val="1243590874"/>
                    </a:ext>
                  </a:extLst>
                </a:gridCol>
                <a:gridCol w="1438276">
                  <a:extLst>
                    <a:ext uri="{9D8B030D-6E8A-4147-A177-3AD203B41FA5}">
                      <a16:colId xmlns:a16="http://schemas.microsoft.com/office/drawing/2014/main" val="3002202648"/>
                    </a:ext>
                  </a:extLst>
                </a:gridCol>
                <a:gridCol w="2971802">
                  <a:extLst>
                    <a:ext uri="{9D8B030D-6E8A-4147-A177-3AD203B41FA5}">
                      <a16:colId xmlns:a16="http://schemas.microsoft.com/office/drawing/2014/main" val="1927921261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69826349"/>
                    </a:ext>
                  </a:extLst>
                </a:gridCol>
                <a:gridCol w="1045548">
                  <a:extLst>
                    <a:ext uri="{9D8B030D-6E8A-4147-A177-3AD203B41FA5}">
                      <a16:colId xmlns:a16="http://schemas.microsoft.com/office/drawing/2014/main" val="564391779"/>
                    </a:ext>
                  </a:extLst>
                </a:gridCol>
              </a:tblGrid>
              <a:tr h="331067"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フリガナ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　齢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800"/>
                        </a:lnSpc>
                      </a:pP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歳</a:t>
                      </a:r>
                    </a:p>
                  </a:txBody>
                  <a:tcPr marT="45722" marB="45722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869277"/>
                  </a:ext>
                </a:extLst>
              </a:tr>
              <a:tr h="323863"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お名前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性　別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kumimoji="1" lang="ja-JP" altLang="en-US" sz="11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男・女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371222"/>
                  </a:ext>
                </a:extLst>
              </a:tr>
              <a:tr h="624866">
                <a:tc rowSpan="3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連絡先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住所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endParaRPr kumimoji="1" lang="en-US" altLang="ja-JP" sz="3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22" marB="457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7355372"/>
                  </a:ext>
                </a:extLst>
              </a:tr>
              <a:tr h="370855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電話番号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ts val="800"/>
                        </a:lnSpc>
                      </a:pP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日中ご連絡が取れる電話番号をご記入ください</a:t>
                      </a:r>
                    </a:p>
                  </a:txBody>
                  <a:tcPr marT="45722" marB="45722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9805211"/>
                  </a:ext>
                </a:extLst>
              </a:tr>
              <a:tr h="370855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メールアドレス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469209"/>
                  </a:ext>
                </a:extLst>
              </a:tr>
              <a:tr h="370855">
                <a:tc gridSpan="2">
                  <a:txBody>
                    <a:bodyPr/>
                    <a:lstStyle/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現在の求職状況</a:t>
                      </a:r>
                      <a:endParaRPr kumimoji="1" lang="en-US" altLang="ja-JP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800"/>
                        </a:lnSpc>
                      </a:pP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該当する項目に〇をつけてください</a:t>
                      </a: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無職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求職中）　無職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創業希望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在職中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転職希望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在職中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創業希望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在職中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スキルアップ</a:t>
                      </a:r>
                      <a:r>
                        <a:rPr kumimoji="1" lang="en-US" altLang="ja-JP" sz="8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sz="8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22" marB="4572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9382297"/>
                  </a:ext>
                </a:extLst>
              </a:tr>
            </a:tbl>
          </a:graphicData>
        </a:graphic>
      </p:graphicFrame>
      <p:pic>
        <p:nvPicPr>
          <p:cNvPr id="50" name="図 20">
            <a:extLst>
              <a:ext uri="{FF2B5EF4-FFF2-40B4-BE49-F238E27FC236}">
                <a16:creationId xmlns:a16="http://schemas.microsoft.com/office/drawing/2014/main" id="{23CF5743-A31E-4364-A57D-4E7AB5E70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674" y="4413013"/>
            <a:ext cx="2563279" cy="137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08965EB-4BA4-4C70-AAF1-187FD2181B78}"/>
              </a:ext>
            </a:extLst>
          </p:cNvPr>
          <p:cNvSpPr/>
          <p:nvPr/>
        </p:nvSpPr>
        <p:spPr>
          <a:xfrm>
            <a:off x="1138760" y="7751880"/>
            <a:ext cx="336466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b="1" dirty="0">
                <a:latin typeface="メイリオ" panose="020B0604030504040204" pitchFamily="50" charset="-128"/>
                <a:ea typeface="メイリオ" panose="020B0604030504040204" pitchFamily="50" charset="-128"/>
                <a:cs typeface="Verdana" panose="020B0604030504040204" pitchFamily="34" charset="0"/>
              </a:rPr>
              <a:t>セミナー名：業務効率化の味方！“ＲＰＡ”のキホン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0BE20BE-B2F6-4DB4-9B52-ADF4C5456FF5}"/>
              </a:ext>
            </a:extLst>
          </p:cNvPr>
          <p:cNvSpPr txBox="1"/>
          <p:nvPr/>
        </p:nvSpPr>
        <p:spPr>
          <a:xfrm>
            <a:off x="4067345" y="5916668"/>
            <a:ext cx="715135" cy="187833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1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注意事項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F9EF7DE-8693-494B-ABB2-8B05C067B3D6}"/>
              </a:ext>
            </a:extLst>
          </p:cNvPr>
          <p:cNvSpPr txBox="1"/>
          <p:nvPr/>
        </p:nvSpPr>
        <p:spPr>
          <a:xfrm>
            <a:off x="510915" y="7751880"/>
            <a:ext cx="612166" cy="196580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1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申込書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5465444-16EE-43DE-BC40-C9A1461DE93F}"/>
              </a:ext>
            </a:extLst>
          </p:cNvPr>
          <p:cNvSpPr txBox="1"/>
          <p:nvPr/>
        </p:nvSpPr>
        <p:spPr>
          <a:xfrm>
            <a:off x="4070789" y="3728654"/>
            <a:ext cx="715135" cy="187833"/>
          </a:xfrm>
          <a:prstGeom prst="rect">
            <a:avLst/>
          </a:prstGeom>
          <a:solidFill>
            <a:srgbClr val="0099FF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kumimoji="1" lang="ja-JP" altLang="en-US" sz="11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t>会　場</a:t>
            </a: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F769A52A-09D2-40EC-B091-C0EE12DD45F7}"/>
              </a:ext>
            </a:extLst>
          </p:cNvPr>
          <p:cNvSpPr/>
          <p:nvPr/>
        </p:nvSpPr>
        <p:spPr>
          <a:xfrm>
            <a:off x="4183471" y="3970714"/>
            <a:ext cx="3495461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9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マイクロソフト</a:t>
            </a:r>
            <a:r>
              <a:rPr lang="en-US" altLang="ja-JP" sz="9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AI</a:t>
            </a:r>
            <a:r>
              <a:rPr lang="ja-JP" altLang="en-US" sz="900" b="1" spc="1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＆イノベーションセンター佐賀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B43407F3-BDB3-4882-AD23-A43090987EBD}"/>
              </a:ext>
            </a:extLst>
          </p:cNvPr>
          <p:cNvSpPr/>
          <p:nvPr/>
        </p:nvSpPr>
        <p:spPr>
          <a:xfrm>
            <a:off x="4410344" y="4119178"/>
            <a:ext cx="3044556" cy="12311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50"/>
              </a:spcBef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佐賀市駅前中央 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1-8-32 </a:t>
            </a:r>
            <a:r>
              <a:rPr lang="en-US" altLang="ja-JP" sz="8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スクエアビル 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階</a:t>
            </a:r>
            <a:r>
              <a:rPr lang="ja-JP" altLang="en-US" sz="5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（佐賀市産業支援プラザ隣）</a:t>
            </a:r>
            <a:endParaRPr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ED5AE32-8EFD-4193-B616-B1201DE0B671}"/>
              </a:ext>
            </a:extLst>
          </p:cNvPr>
          <p:cNvSpPr/>
          <p:nvPr/>
        </p:nvSpPr>
        <p:spPr>
          <a:xfrm>
            <a:off x="4163769" y="4287122"/>
            <a:ext cx="2870039" cy="1558145"/>
          </a:xfrm>
          <a:prstGeom prst="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30469EA-BF44-4275-B72B-942DA008C7EF}"/>
              </a:ext>
            </a:extLst>
          </p:cNvPr>
          <p:cNvSpPr txBox="1"/>
          <p:nvPr/>
        </p:nvSpPr>
        <p:spPr>
          <a:xfrm>
            <a:off x="195321" y="573010"/>
            <a:ext cx="6408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いま注目を集める</a:t>
            </a:r>
            <a:r>
              <a:rPr kumimoji="1" lang="en-US" altLang="ja-JP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RPA</a:t>
            </a:r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について学び、生産性向上に必要な人材を目指しませんか？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EA4CF2E-0FBA-44A8-8BE3-F22D962967E0}"/>
              </a:ext>
            </a:extLst>
          </p:cNvPr>
          <p:cNvSpPr txBox="1"/>
          <p:nvPr/>
        </p:nvSpPr>
        <p:spPr>
          <a:xfrm>
            <a:off x="410931" y="875956"/>
            <a:ext cx="7081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企業をはじめとするあらゆる組織で「働き方改革」や「生産性向上」に向けた対策が求められています。</a:t>
            </a:r>
            <a:endParaRPr kumimoji="1"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佐賀県内でも</a:t>
            </a:r>
            <a:r>
              <a:rPr kumimoji="1"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RPA</a:t>
            </a:r>
            <a:r>
              <a:rPr kumimoji="1"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に注目する企業が急激に増加しています。そのため、</a:t>
            </a:r>
            <a:r>
              <a:rPr kumimoji="1"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RPA</a:t>
            </a:r>
            <a:r>
              <a:rPr kumimoji="1"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を活用できる人材のニーズは今後、ますます高まることが予想されています。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FE11FE2-21DE-4EEC-B9F1-75627EBE60A2}"/>
              </a:ext>
            </a:extLst>
          </p:cNvPr>
          <p:cNvSpPr txBox="1"/>
          <p:nvPr/>
        </p:nvSpPr>
        <p:spPr>
          <a:xfrm>
            <a:off x="501819" y="1680209"/>
            <a:ext cx="1550069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200" b="1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って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何？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F1991F8-ECF3-4C59-90F1-A77DDEC52281}"/>
              </a:ext>
            </a:extLst>
          </p:cNvPr>
          <p:cNvSpPr txBox="1"/>
          <p:nvPr/>
        </p:nvSpPr>
        <p:spPr>
          <a:xfrm>
            <a:off x="410931" y="1934139"/>
            <a:ext cx="4475394" cy="400110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とは、パソコン操作を自動化する仕組みのことです。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さまざまな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のツールがあり、それらを使用し定型業務を自動化します。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D27210DC-7EF9-4E3E-8B46-42CB55FD3070}"/>
              </a:ext>
            </a:extLst>
          </p:cNvPr>
          <p:cNvSpPr txBox="1"/>
          <p:nvPr/>
        </p:nvSpPr>
        <p:spPr>
          <a:xfrm>
            <a:off x="4819605" y="1723020"/>
            <a:ext cx="2397125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obotic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＝ ロボットによる</a:t>
            </a:r>
            <a:endParaRPr kumimoji="1"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rocess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＝ （業務）プロセスの</a:t>
            </a:r>
            <a:endParaRPr kumimoji="1"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utomation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＝ 自動化</a:t>
            </a:r>
            <a:endParaRPr kumimoji="1"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42BDB488-3A06-4F9C-9D15-2FA571B60649}"/>
              </a:ext>
            </a:extLst>
          </p:cNvPr>
          <p:cNvSpPr txBox="1"/>
          <p:nvPr/>
        </p:nvSpPr>
        <p:spPr>
          <a:xfrm>
            <a:off x="488430" y="1593904"/>
            <a:ext cx="711514" cy="144000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>
              <a:lnSpc>
                <a:spcPts val="6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ｱｰﾙ ﾋﾟｰ ｴｰ</a:t>
            </a: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AC735990-3CFD-44E1-805A-250EE19464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36" y="2993351"/>
            <a:ext cx="524734" cy="400110"/>
          </a:xfrm>
          <a:prstGeom prst="rect">
            <a:avLst/>
          </a:prstGeom>
        </p:spPr>
      </p:pic>
      <p:pic>
        <p:nvPicPr>
          <p:cNvPr id="100" name="図 99">
            <a:extLst>
              <a:ext uri="{FF2B5EF4-FFF2-40B4-BE49-F238E27FC236}">
                <a16:creationId xmlns:a16="http://schemas.microsoft.com/office/drawing/2014/main" id="{DDF76AF1-ECE4-4FE6-9090-2E26562C7A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68" y="2834646"/>
            <a:ext cx="498663" cy="482457"/>
          </a:xfrm>
          <a:prstGeom prst="rect">
            <a:avLst/>
          </a:prstGeom>
        </p:spPr>
      </p:pic>
      <p:pic>
        <p:nvPicPr>
          <p:cNvPr id="106" name="図 105">
            <a:extLst>
              <a:ext uri="{FF2B5EF4-FFF2-40B4-BE49-F238E27FC236}">
                <a16:creationId xmlns:a16="http://schemas.microsoft.com/office/drawing/2014/main" id="{5C4194D8-489A-437C-9421-DFAFFAD99E0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99882" y="2954888"/>
            <a:ext cx="498664" cy="421689"/>
          </a:xfrm>
          <a:prstGeom prst="rect">
            <a:avLst/>
          </a:prstGeom>
        </p:spPr>
      </p:pic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9029E62B-FE8D-49B2-83B5-09FCC710E64D}"/>
              </a:ext>
            </a:extLst>
          </p:cNvPr>
          <p:cNvSpPr txBox="1"/>
          <p:nvPr/>
        </p:nvSpPr>
        <p:spPr>
          <a:xfrm>
            <a:off x="501819" y="2584706"/>
            <a:ext cx="2222331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自動化できる作業例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3625692B-9EB4-4F09-9DBD-3087D8A012D6}"/>
              </a:ext>
            </a:extLst>
          </p:cNvPr>
          <p:cNvSpPr txBox="1"/>
          <p:nvPr/>
        </p:nvSpPr>
        <p:spPr>
          <a:xfrm>
            <a:off x="396147" y="3330370"/>
            <a:ext cx="810912" cy="21544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データ入力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1A0A9893-CFB6-46F0-89CE-4D00B1096B6A}"/>
              </a:ext>
            </a:extLst>
          </p:cNvPr>
          <p:cNvSpPr txBox="1"/>
          <p:nvPr/>
        </p:nvSpPr>
        <p:spPr>
          <a:xfrm>
            <a:off x="1119834" y="3330370"/>
            <a:ext cx="810912" cy="21544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ネット検索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15E34681-F957-433B-BED3-DFB87E32B5EA}"/>
              </a:ext>
            </a:extLst>
          </p:cNvPr>
          <p:cNvSpPr txBox="1"/>
          <p:nvPr/>
        </p:nvSpPr>
        <p:spPr>
          <a:xfrm>
            <a:off x="1843757" y="3330370"/>
            <a:ext cx="942265" cy="21544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データチェック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F1671D1-2104-4706-A22B-6079F06358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1965" y="2978578"/>
            <a:ext cx="572920" cy="374308"/>
          </a:xfrm>
          <a:prstGeom prst="rect">
            <a:avLst/>
          </a:prstGeom>
        </p:spPr>
      </p:pic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AD3A6282-FDFE-4975-A283-5305BB5B0D59}"/>
              </a:ext>
            </a:extLst>
          </p:cNvPr>
          <p:cNvSpPr txBox="1"/>
          <p:nvPr/>
        </p:nvSpPr>
        <p:spPr>
          <a:xfrm>
            <a:off x="2675864" y="3330370"/>
            <a:ext cx="942265" cy="21544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メール一斉送信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6F6F8085-F0A8-4F97-B583-D7277F81A75C}"/>
              </a:ext>
            </a:extLst>
          </p:cNvPr>
          <p:cNvSpPr txBox="1"/>
          <p:nvPr/>
        </p:nvSpPr>
        <p:spPr>
          <a:xfrm>
            <a:off x="3776832" y="2578008"/>
            <a:ext cx="3259137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活用シーン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（例：卸売り業者の納品業務の場合）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79ADC749-86C7-4408-BEA7-99358B4FCB33}"/>
              </a:ext>
            </a:extLst>
          </p:cNvPr>
          <p:cNvSpPr txBox="1"/>
          <p:nvPr/>
        </p:nvSpPr>
        <p:spPr>
          <a:xfrm>
            <a:off x="3755714" y="2795943"/>
            <a:ext cx="1813168" cy="230832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１．お客様から注文書が届く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75B3AE93-EFFD-41F5-B8F3-A9F0FD616A33}"/>
              </a:ext>
            </a:extLst>
          </p:cNvPr>
          <p:cNvSpPr txBox="1"/>
          <p:nvPr/>
        </p:nvSpPr>
        <p:spPr>
          <a:xfrm>
            <a:off x="3755713" y="2955058"/>
            <a:ext cx="1861695" cy="230832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２．在庫の確認</a:t>
            </a:r>
          </a:p>
        </p:txBody>
      </p:sp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0E3200E5-7E43-4F75-AEB5-C699C6259900}"/>
              </a:ext>
            </a:extLst>
          </p:cNvPr>
          <p:cNvSpPr txBox="1"/>
          <p:nvPr/>
        </p:nvSpPr>
        <p:spPr>
          <a:xfrm>
            <a:off x="3749173" y="3111040"/>
            <a:ext cx="2870039" cy="230832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３．納品予定日連絡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（お客様へメール）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3" name="テキスト ボックス 222">
            <a:extLst>
              <a:ext uri="{FF2B5EF4-FFF2-40B4-BE49-F238E27FC236}">
                <a16:creationId xmlns:a16="http://schemas.microsoft.com/office/drawing/2014/main" id="{2E09D809-B3B3-4AE4-A55E-5CCCACA470C3}"/>
              </a:ext>
            </a:extLst>
          </p:cNvPr>
          <p:cNvSpPr txBox="1"/>
          <p:nvPr/>
        </p:nvSpPr>
        <p:spPr>
          <a:xfrm>
            <a:off x="3755713" y="3281127"/>
            <a:ext cx="2065558" cy="230832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４．商品の納品</a:t>
            </a: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3CCD6497-3E29-44BB-A29E-F10F7060BE9E}"/>
              </a:ext>
            </a:extLst>
          </p:cNvPr>
          <p:cNvSpPr txBox="1"/>
          <p:nvPr/>
        </p:nvSpPr>
        <p:spPr>
          <a:xfrm>
            <a:off x="5496563" y="3013132"/>
            <a:ext cx="1210096" cy="27699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繰り返し発生し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時間がかかる業務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5" name="テキスト ボックス 224">
            <a:extLst>
              <a:ext uri="{FF2B5EF4-FFF2-40B4-BE49-F238E27FC236}">
                <a16:creationId xmlns:a16="http://schemas.microsoft.com/office/drawing/2014/main" id="{CDF51268-6009-4123-A7A7-1DB1C87A3FAE}"/>
              </a:ext>
            </a:extLst>
          </p:cNvPr>
          <p:cNvSpPr txBox="1"/>
          <p:nvPr/>
        </p:nvSpPr>
        <p:spPr>
          <a:xfrm>
            <a:off x="6752237" y="3010625"/>
            <a:ext cx="1185484" cy="307777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たった数分で解決！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うっかりミスも減少！</a:t>
            </a:r>
          </a:p>
        </p:txBody>
      </p: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ECFA6AB9-8836-4F80-A604-3DF393A89855}"/>
              </a:ext>
            </a:extLst>
          </p:cNvPr>
          <p:cNvSpPr txBox="1"/>
          <p:nvPr/>
        </p:nvSpPr>
        <p:spPr>
          <a:xfrm>
            <a:off x="501819" y="3749096"/>
            <a:ext cx="2222331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こんな方におすすめ</a:t>
            </a:r>
          </a:p>
        </p:txBody>
      </p:sp>
      <p:sp>
        <p:nvSpPr>
          <p:cNvPr id="228" name="テキスト ボックス 227">
            <a:extLst>
              <a:ext uri="{FF2B5EF4-FFF2-40B4-BE49-F238E27FC236}">
                <a16:creationId xmlns:a16="http://schemas.microsoft.com/office/drawing/2014/main" id="{F50D6CCA-6F4F-447E-B33F-58A057AE6720}"/>
              </a:ext>
            </a:extLst>
          </p:cNvPr>
          <p:cNvSpPr txBox="1"/>
          <p:nvPr/>
        </p:nvSpPr>
        <p:spPr>
          <a:xfrm>
            <a:off x="612314" y="4758586"/>
            <a:ext cx="3282883" cy="553998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pPr marL="92075" indent="-92075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再就職で強みとなるスキルを身につけたい方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 indent="-92075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分野へのキャリアチェンジを考えている方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 indent="-92075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に興味があり、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関連の仕事に就きたい方</a:t>
            </a:r>
          </a:p>
        </p:txBody>
      </p:sp>
      <p:sp>
        <p:nvSpPr>
          <p:cNvPr id="229" name="テキスト ボックス 228">
            <a:extLst>
              <a:ext uri="{FF2B5EF4-FFF2-40B4-BE49-F238E27FC236}">
                <a16:creationId xmlns:a16="http://schemas.microsoft.com/office/drawing/2014/main" id="{4CE1057F-D912-400A-BD2E-2E2F0FB84ED6}"/>
              </a:ext>
            </a:extLst>
          </p:cNvPr>
          <p:cNvSpPr txBox="1"/>
          <p:nvPr/>
        </p:nvSpPr>
        <p:spPr>
          <a:xfrm>
            <a:off x="410931" y="4020584"/>
            <a:ext cx="3356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RPA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は、今後あらゆる業種でますますニーズが高まっていきます。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AD3776DC-775D-4CFD-BA97-1B2B8D0D54E7}"/>
              </a:ext>
            </a:extLst>
          </p:cNvPr>
          <p:cNvSpPr txBox="1"/>
          <p:nvPr/>
        </p:nvSpPr>
        <p:spPr>
          <a:xfrm>
            <a:off x="501819" y="5906438"/>
            <a:ext cx="2222331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講師プロフィール</a:t>
            </a:r>
          </a:p>
        </p:txBody>
      </p:sp>
      <p:grpSp>
        <p:nvGrpSpPr>
          <p:cNvPr id="231" name="グループ化 230">
            <a:extLst>
              <a:ext uri="{FF2B5EF4-FFF2-40B4-BE49-F238E27FC236}">
                <a16:creationId xmlns:a16="http://schemas.microsoft.com/office/drawing/2014/main" id="{1BAC454B-36E9-488D-95D7-3FC9C864DEC3}"/>
              </a:ext>
            </a:extLst>
          </p:cNvPr>
          <p:cNvGrpSpPr/>
          <p:nvPr/>
        </p:nvGrpSpPr>
        <p:grpSpPr>
          <a:xfrm>
            <a:off x="6658232" y="1771726"/>
            <a:ext cx="459442" cy="619328"/>
            <a:chOff x="846228" y="3806342"/>
            <a:chExt cx="4711398" cy="4892300"/>
          </a:xfrm>
        </p:grpSpPr>
        <p:grpSp>
          <p:nvGrpSpPr>
            <p:cNvPr id="232" name="グループ化 231">
              <a:extLst>
                <a:ext uri="{FF2B5EF4-FFF2-40B4-BE49-F238E27FC236}">
                  <a16:creationId xmlns:a16="http://schemas.microsoft.com/office/drawing/2014/main" id="{90B8C1FC-1C18-4803-8DED-2B08B3F1F725}"/>
                </a:ext>
              </a:extLst>
            </p:cNvPr>
            <p:cNvGrpSpPr/>
            <p:nvPr/>
          </p:nvGrpSpPr>
          <p:grpSpPr>
            <a:xfrm>
              <a:off x="1394904" y="4535920"/>
              <a:ext cx="4162722" cy="4162722"/>
              <a:chOff x="2215865" y="4372726"/>
              <a:chExt cx="4162722" cy="4162722"/>
            </a:xfrm>
          </p:grpSpPr>
          <p:sp>
            <p:nvSpPr>
              <p:cNvPr id="234" name="正方形/長方形 233">
                <a:extLst>
                  <a:ext uri="{FF2B5EF4-FFF2-40B4-BE49-F238E27FC236}">
                    <a16:creationId xmlns:a16="http://schemas.microsoft.com/office/drawing/2014/main" id="{7E92171B-B0B6-4703-B805-6259581FF3D5}"/>
                  </a:ext>
                </a:extLst>
              </p:cNvPr>
              <p:cNvSpPr/>
              <p:nvPr/>
            </p:nvSpPr>
            <p:spPr>
              <a:xfrm>
                <a:off x="2846759" y="5060377"/>
                <a:ext cx="2895495" cy="18169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35" name="図 234">
                <a:extLst>
                  <a:ext uri="{FF2B5EF4-FFF2-40B4-BE49-F238E27FC236}">
                    <a16:creationId xmlns:a16="http://schemas.microsoft.com/office/drawing/2014/main" id="{A05DEAFE-E08F-44CB-9A7C-B9204A52C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5865" y="4372726"/>
                <a:ext cx="4162722" cy="4162722"/>
              </a:xfrm>
              <a:prstGeom prst="rect">
                <a:avLst/>
              </a:prstGeom>
            </p:spPr>
          </p:pic>
        </p:grpSp>
        <p:pic>
          <p:nvPicPr>
            <p:cNvPr id="233" name="図 232">
              <a:extLst>
                <a:ext uri="{FF2B5EF4-FFF2-40B4-BE49-F238E27FC236}">
                  <a16:creationId xmlns:a16="http://schemas.microsoft.com/office/drawing/2014/main" id="{4EDE5DA7-407A-4B68-980F-F9E846524E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4" r="18583" b="43893"/>
            <a:stretch/>
          </p:blipFill>
          <p:spPr>
            <a:xfrm>
              <a:off x="846228" y="3806342"/>
              <a:ext cx="3999960" cy="3102689"/>
            </a:xfrm>
            <a:prstGeom prst="rect">
              <a:avLst/>
            </a:prstGeom>
          </p:spPr>
        </p:pic>
      </p:grpSp>
      <p:sp>
        <p:nvSpPr>
          <p:cNvPr id="236" name="テキスト ボックス 235">
            <a:extLst>
              <a:ext uri="{FF2B5EF4-FFF2-40B4-BE49-F238E27FC236}">
                <a16:creationId xmlns:a16="http://schemas.microsoft.com/office/drawing/2014/main" id="{6479F0D0-902B-4283-93C0-B517756589F6}"/>
              </a:ext>
            </a:extLst>
          </p:cNvPr>
          <p:cNvSpPr txBox="1"/>
          <p:nvPr/>
        </p:nvSpPr>
        <p:spPr>
          <a:xfrm>
            <a:off x="1975381" y="6751749"/>
            <a:ext cx="1861695" cy="707886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（株）佐賀電算センターに所属し、インストラクターとして従事。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県内の多くの民間企業への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RPA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導入支援を行う。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7" name="テキスト ボックス 236">
            <a:extLst>
              <a:ext uri="{FF2B5EF4-FFF2-40B4-BE49-F238E27FC236}">
                <a16:creationId xmlns:a16="http://schemas.microsoft.com/office/drawing/2014/main" id="{3F3305E1-E9CE-408B-BE11-27FF3E77A5E2}"/>
              </a:ext>
            </a:extLst>
          </p:cNvPr>
          <p:cNvSpPr txBox="1"/>
          <p:nvPr/>
        </p:nvSpPr>
        <p:spPr>
          <a:xfrm>
            <a:off x="1975750" y="6349757"/>
            <a:ext cx="1050254" cy="253916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高田　裕子</a:t>
            </a:r>
          </a:p>
        </p:txBody>
      </p:sp>
      <p:sp>
        <p:nvSpPr>
          <p:cNvPr id="238" name="テキスト ボックス 237">
            <a:extLst>
              <a:ext uri="{FF2B5EF4-FFF2-40B4-BE49-F238E27FC236}">
                <a16:creationId xmlns:a16="http://schemas.microsoft.com/office/drawing/2014/main" id="{B3F8FFE3-E9E8-404B-9BCA-D4F31694F0F5}"/>
              </a:ext>
            </a:extLst>
          </p:cNvPr>
          <p:cNvSpPr txBox="1"/>
          <p:nvPr/>
        </p:nvSpPr>
        <p:spPr>
          <a:xfrm>
            <a:off x="233048" y="1637304"/>
            <a:ext cx="319114" cy="33855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✓</a:t>
            </a:r>
          </a:p>
        </p:txBody>
      </p:sp>
      <p:sp>
        <p:nvSpPr>
          <p:cNvPr id="239" name="テキスト ボックス 238">
            <a:extLst>
              <a:ext uri="{FF2B5EF4-FFF2-40B4-BE49-F238E27FC236}">
                <a16:creationId xmlns:a16="http://schemas.microsoft.com/office/drawing/2014/main" id="{00EE2151-D453-495F-B28C-9175C1D46990}"/>
              </a:ext>
            </a:extLst>
          </p:cNvPr>
          <p:cNvSpPr txBox="1"/>
          <p:nvPr/>
        </p:nvSpPr>
        <p:spPr>
          <a:xfrm>
            <a:off x="233048" y="2552104"/>
            <a:ext cx="319114" cy="33855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✓</a:t>
            </a:r>
          </a:p>
        </p:txBody>
      </p:sp>
      <p:sp>
        <p:nvSpPr>
          <p:cNvPr id="240" name="テキスト ボックス 239">
            <a:extLst>
              <a:ext uri="{FF2B5EF4-FFF2-40B4-BE49-F238E27FC236}">
                <a16:creationId xmlns:a16="http://schemas.microsoft.com/office/drawing/2014/main" id="{9768D9A0-70DB-45ED-A6AB-D33365686264}"/>
              </a:ext>
            </a:extLst>
          </p:cNvPr>
          <p:cNvSpPr txBox="1"/>
          <p:nvPr/>
        </p:nvSpPr>
        <p:spPr>
          <a:xfrm>
            <a:off x="3549294" y="2552104"/>
            <a:ext cx="319114" cy="33855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✓</a:t>
            </a:r>
          </a:p>
        </p:txBody>
      </p:sp>
      <p:sp>
        <p:nvSpPr>
          <p:cNvPr id="241" name="テキスト ボックス 240">
            <a:extLst>
              <a:ext uri="{FF2B5EF4-FFF2-40B4-BE49-F238E27FC236}">
                <a16:creationId xmlns:a16="http://schemas.microsoft.com/office/drawing/2014/main" id="{A91C7D00-13CB-4BD3-8DAA-4486A2F52112}"/>
              </a:ext>
            </a:extLst>
          </p:cNvPr>
          <p:cNvSpPr txBox="1"/>
          <p:nvPr/>
        </p:nvSpPr>
        <p:spPr>
          <a:xfrm>
            <a:off x="233048" y="3724581"/>
            <a:ext cx="319114" cy="33855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✓</a:t>
            </a:r>
          </a:p>
        </p:txBody>
      </p: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D0420F03-424F-4941-8D46-A9FF7C11FEE6}"/>
              </a:ext>
            </a:extLst>
          </p:cNvPr>
          <p:cNvSpPr txBox="1"/>
          <p:nvPr/>
        </p:nvSpPr>
        <p:spPr>
          <a:xfrm>
            <a:off x="233048" y="5902468"/>
            <a:ext cx="319114" cy="338554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wrap="squar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✓</a:t>
            </a:r>
          </a:p>
        </p:txBody>
      </p:sp>
      <p:pic>
        <p:nvPicPr>
          <p:cNvPr id="243" name="図 242">
            <a:extLst>
              <a:ext uri="{FF2B5EF4-FFF2-40B4-BE49-F238E27FC236}">
                <a16:creationId xmlns:a16="http://schemas.microsoft.com/office/drawing/2014/main" id="{60C90931-EA98-4722-8166-17347D46A4A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5924" y="7669423"/>
            <a:ext cx="319115" cy="28196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F6AA3ED-C2E0-4385-9A3E-2287E2AF63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4" y="6200612"/>
            <a:ext cx="1720572" cy="1290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矢印: 右 15">
            <a:extLst>
              <a:ext uri="{FF2B5EF4-FFF2-40B4-BE49-F238E27FC236}">
                <a16:creationId xmlns:a16="http://schemas.microsoft.com/office/drawing/2014/main" id="{EE240D5B-C82C-4247-BD54-DB76F402C39E}"/>
              </a:ext>
            </a:extLst>
          </p:cNvPr>
          <p:cNvSpPr/>
          <p:nvPr/>
        </p:nvSpPr>
        <p:spPr>
          <a:xfrm>
            <a:off x="6334969" y="3013579"/>
            <a:ext cx="202842" cy="27699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2EB993-E073-4353-8398-9A3448D19A46}"/>
              </a:ext>
            </a:extLst>
          </p:cNvPr>
          <p:cNvSpPr txBox="1"/>
          <p:nvPr/>
        </p:nvSpPr>
        <p:spPr>
          <a:xfrm>
            <a:off x="6634793" y="2867091"/>
            <a:ext cx="153888" cy="641201"/>
          </a:xfrm>
          <a:prstGeom prst="rect">
            <a:avLst/>
          </a:prstGeom>
          <a:noFill/>
        </p:spPr>
        <p:txBody>
          <a:bodyPr vert="eaVert" wrap="none" lIns="0" tIns="0" rIns="0" bIns="0" rtlCol="0" anchor="ctr" anchorCtr="0">
            <a:spAutoFit/>
          </a:bodyPr>
          <a:lstStyle/>
          <a:p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ＲＰＡ導入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id="{3E17F664-BEFB-47A5-B607-86DBFF65D479}"/>
              </a:ext>
            </a:extLst>
          </p:cNvPr>
          <p:cNvGrpSpPr/>
          <p:nvPr/>
        </p:nvGrpSpPr>
        <p:grpSpPr>
          <a:xfrm>
            <a:off x="6379498" y="2767532"/>
            <a:ext cx="283052" cy="280624"/>
            <a:chOff x="6274363" y="1253420"/>
            <a:chExt cx="423469" cy="363558"/>
          </a:xfrm>
        </p:grpSpPr>
        <p:sp>
          <p:nvSpPr>
            <p:cNvPr id="250" name="星: 4 pt 249">
              <a:extLst>
                <a:ext uri="{FF2B5EF4-FFF2-40B4-BE49-F238E27FC236}">
                  <a16:creationId xmlns:a16="http://schemas.microsoft.com/office/drawing/2014/main" id="{83F48556-23B1-4312-BD5B-8827BB44EA35}"/>
                </a:ext>
              </a:extLst>
            </p:cNvPr>
            <p:cNvSpPr/>
            <p:nvPr/>
          </p:nvSpPr>
          <p:spPr>
            <a:xfrm>
              <a:off x="6274363" y="1253420"/>
              <a:ext cx="281150" cy="281150"/>
            </a:xfrm>
            <a:prstGeom prst="star4">
              <a:avLst/>
            </a:prstGeom>
            <a:solidFill>
              <a:srgbClr val="FFF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1" name="星: 4 pt 250">
              <a:extLst>
                <a:ext uri="{FF2B5EF4-FFF2-40B4-BE49-F238E27FC236}">
                  <a16:creationId xmlns:a16="http://schemas.microsoft.com/office/drawing/2014/main" id="{DB330EE4-F0AE-442C-8E20-2352957E6D95}"/>
                </a:ext>
              </a:extLst>
            </p:cNvPr>
            <p:cNvSpPr/>
            <p:nvPr/>
          </p:nvSpPr>
          <p:spPr>
            <a:xfrm>
              <a:off x="6416682" y="1335828"/>
              <a:ext cx="281150" cy="281150"/>
            </a:xfrm>
            <a:prstGeom prst="star4">
              <a:avLst/>
            </a:prstGeom>
            <a:solidFill>
              <a:srgbClr val="FFF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id="{B1B010AE-72C3-432E-B1F5-80F807FF44A8}"/>
              </a:ext>
            </a:extLst>
          </p:cNvPr>
          <p:cNvGrpSpPr/>
          <p:nvPr/>
        </p:nvGrpSpPr>
        <p:grpSpPr>
          <a:xfrm>
            <a:off x="6807322" y="3326359"/>
            <a:ext cx="283052" cy="280624"/>
            <a:chOff x="6274363" y="1253420"/>
            <a:chExt cx="423469" cy="363558"/>
          </a:xfrm>
        </p:grpSpPr>
        <p:sp>
          <p:nvSpPr>
            <p:cNvPr id="253" name="星: 4 pt 252">
              <a:extLst>
                <a:ext uri="{FF2B5EF4-FFF2-40B4-BE49-F238E27FC236}">
                  <a16:creationId xmlns:a16="http://schemas.microsoft.com/office/drawing/2014/main" id="{A4BCF1C8-6209-49DD-9D8D-F9199C2778F6}"/>
                </a:ext>
              </a:extLst>
            </p:cNvPr>
            <p:cNvSpPr/>
            <p:nvPr/>
          </p:nvSpPr>
          <p:spPr>
            <a:xfrm>
              <a:off x="6274363" y="1253420"/>
              <a:ext cx="281150" cy="281150"/>
            </a:xfrm>
            <a:prstGeom prst="star4">
              <a:avLst/>
            </a:prstGeom>
            <a:solidFill>
              <a:srgbClr val="FFF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4" name="星: 4 pt 253">
              <a:extLst>
                <a:ext uri="{FF2B5EF4-FFF2-40B4-BE49-F238E27FC236}">
                  <a16:creationId xmlns:a16="http://schemas.microsoft.com/office/drawing/2014/main" id="{ED528555-2E1D-446C-9A99-FDD00078F1A9}"/>
                </a:ext>
              </a:extLst>
            </p:cNvPr>
            <p:cNvSpPr/>
            <p:nvPr/>
          </p:nvSpPr>
          <p:spPr>
            <a:xfrm>
              <a:off x="6416682" y="1335828"/>
              <a:ext cx="281150" cy="281150"/>
            </a:xfrm>
            <a:prstGeom prst="star4">
              <a:avLst/>
            </a:prstGeom>
            <a:solidFill>
              <a:srgbClr val="FFF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5" name="テキスト ボックス 254">
            <a:extLst>
              <a:ext uri="{FF2B5EF4-FFF2-40B4-BE49-F238E27FC236}">
                <a16:creationId xmlns:a16="http://schemas.microsoft.com/office/drawing/2014/main" id="{A5723634-6D52-4611-B7C0-28F3DFAA331E}"/>
              </a:ext>
            </a:extLst>
          </p:cNvPr>
          <p:cNvSpPr txBox="1"/>
          <p:nvPr/>
        </p:nvSpPr>
        <p:spPr>
          <a:xfrm>
            <a:off x="657220" y="4420566"/>
            <a:ext cx="2164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先取りして学びませんか</a:t>
            </a:r>
            <a:endParaRPr kumimoji="1" lang="en-US" altLang="ja-JP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415B6C21-E69D-45CF-B992-6B29951E3253}"/>
              </a:ext>
            </a:extLst>
          </p:cNvPr>
          <p:cNvCxnSpPr/>
          <p:nvPr/>
        </p:nvCxnSpPr>
        <p:spPr>
          <a:xfrm>
            <a:off x="657220" y="4420566"/>
            <a:ext cx="21288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直線コネクタ 256">
            <a:extLst>
              <a:ext uri="{FF2B5EF4-FFF2-40B4-BE49-F238E27FC236}">
                <a16:creationId xmlns:a16="http://schemas.microsoft.com/office/drawing/2014/main" id="{F8AD308C-AB0F-491B-A566-06BE50B40308}"/>
              </a:ext>
            </a:extLst>
          </p:cNvPr>
          <p:cNvCxnSpPr/>
          <p:nvPr/>
        </p:nvCxnSpPr>
        <p:spPr>
          <a:xfrm>
            <a:off x="657220" y="4675969"/>
            <a:ext cx="21288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652671" y="8660466"/>
            <a:ext cx="2200275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〒□□□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□□□□</a:t>
            </a:r>
          </a:p>
          <a:p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3767762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lIns="0" tIns="0" rIns="0" bIns="0">
        <a:spAutoFit/>
      </a:bodyPr>
      <a:lstStyle>
        <a:defPPr>
          <a:defRPr sz="3200" b="1" dirty="0" smtClean="0">
            <a:latin typeface="HGP創英角ｺﾞｼｯｸUB" panose="020B0900000000000000" pitchFamily="50" charset="-128"/>
            <a:ea typeface="HGP創英角ｺﾞｼｯｸUB" panose="020B0900000000000000" pitchFamily="50" charset="-128"/>
          </a:defRPr>
        </a:defPPr>
      </a:lstStyle>
    </a:spDef>
    <a:txDef>
      <a:spPr>
        <a:noFill/>
      </a:spPr>
      <a:bodyPr wrap="none" lIns="0" tIns="0" rIns="0" bIns="0" rtlCol="0" anchor="ctr" anchorCtr="0">
        <a:spAutoFit/>
      </a:bodyPr>
      <a:lstStyle>
        <a:defPPr>
          <a:defRPr sz="2000" dirty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633</Words>
  <Application>Microsoft Office PowerPoint</Application>
  <PresentationFormat>ユーザー設定</PresentationFormat>
  <Paragraphs>123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HGP創英角ｺﾞｼｯｸUB</vt:lpstr>
      <vt:lpstr>ＭＳ Ｐゴシック</vt:lpstr>
      <vt:lpstr>UD デジタル 教科書体 NK-R</vt:lpstr>
      <vt:lpstr>メイリオ</vt:lpstr>
      <vt:lpstr>Arial</vt:lpstr>
      <vt:lpstr>Calibri</vt:lpstr>
      <vt:lpstr>Calibri Light</vt:lpstr>
      <vt:lpstr>Verdana</vt:lpstr>
      <vt:lpstr>1_ガイド入りテンプレートサンプル20130531三木さん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2017-01-23T02:15:05Z</dcterms:created>
  <dcterms:modified xsi:type="dcterms:W3CDTF">2019-08-30T04:56:45Z</dcterms:modified>
</cp:coreProperties>
</file>