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66" r:id="rId2"/>
    <p:sldId id="267" r:id="rId3"/>
  </p:sldIdLst>
  <p:sldSz cx="7775575" cy="10907713"/>
  <p:notesSz cx="6858000" cy="9144000"/>
  <p:defaultTextStyle>
    <a:defPPr>
      <a:defRPr lang="en-US"/>
    </a:defPPr>
    <a:lvl1pPr marL="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1pPr>
    <a:lvl2pPr marL="46799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2pPr>
    <a:lvl3pPr marL="93598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3pPr>
    <a:lvl4pPr marL="140397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4pPr>
    <a:lvl5pPr marL="187196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5pPr>
    <a:lvl6pPr marL="233995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6pPr>
    <a:lvl7pPr marL="2807940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7pPr>
    <a:lvl8pPr marL="3275929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8pPr>
    <a:lvl9pPr marL="3743919" algn="l" defTabSz="467990" rtl="0" eaLnBrk="1" latinLnBrk="0" hangingPunct="1">
      <a:defRPr sz="18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ED6B"/>
    <a:srgbClr val="DEF3A0"/>
    <a:srgbClr val="E7FFFF"/>
    <a:srgbClr val="FFE1FF"/>
    <a:srgbClr val="FFCCFF"/>
    <a:srgbClr val="FFFFCC"/>
    <a:srgbClr val="0599EB"/>
    <a:srgbClr val="DAE3F3"/>
    <a:srgbClr val="EAD5B9"/>
    <a:srgbClr val="B7D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46" autoAdjust="0"/>
    <p:restoredTop sz="94660"/>
  </p:normalViewPr>
  <p:slideViewPr>
    <p:cSldViewPr snapToGrid="0">
      <p:cViewPr>
        <p:scale>
          <a:sx n="136" d="100"/>
          <a:sy n="13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97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44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71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18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38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75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68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99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84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65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54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85E4C-03F1-43DE-8FCC-65B55DF45D28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42ECD-DC09-4554-8768-DB3B1BFF01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58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QR コード&#10;&#10;自動的に生成された説明">
            <a:extLst>
              <a:ext uri="{FF2B5EF4-FFF2-40B4-BE49-F238E27FC236}">
                <a16:creationId xmlns:a16="http://schemas.microsoft.com/office/drawing/2014/main" id="{7EBD35FE-3876-40F8-9208-8695139D5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506" y="9871413"/>
            <a:ext cx="886310" cy="88631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016D26-4C93-4C41-B196-4B7B097EA4E1}"/>
              </a:ext>
            </a:extLst>
          </p:cNvPr>
          <p:cNvSpPr/>
          <p:nvPr/>
        </p:nvSpPr>
        <p:spPr>
          <a:xfrm>
            <a:off x="-16727" y="1709639"/>
            <a:ext cx="7792301" cy="4563858"/>
          </a:xfrm>
          <a:prstGeom prst="rect">
            <a:avLst/>
          </a:prstGeom>
          <a:gradFill flip="none" rotWithShape="1">
            <a:gsLst>
              <a:gs pos="71000">
                <a:schemeClr val="bg1"/>
              </a:gs>
              <a:gs pos="93000">
                <a:srgbClr val="DEF3A0"/>
              </a:gs>
              <a:gs pos="100000">
                <a:srgbClr val="CBED6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F836423A-7FC6-4A8F-8E39-40D8EB1B39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769" t="1842" r="60" b="25923"/>
          <a:stretch/>
        </p:blipFill>
        <p:spPr>
          <a:xfrm>
            <a:off x="1" y="-4177"/>
            <a:ext cx="4283624" cy="1713816"/>
          </a:xfrm>
          <a:prstGeom prst="rect">
            <a:avLst/>
          </a:prstGeom>
        </p:spPr>
      </p:pic>
      <p:sp>
        <p:nvSpPr>
          <p:cNvPr id="36" name="矢印: 五方向 35">
            <a:extLst>
              <a:ext uri="{FF2B5EF4-FFF2-40B4-BE49-F238E27FC236}">
                <a16:creationId xmlns:a16="http://schemas.microsoft.com/office/drawing/2014/main" id="{41473498-ADC7-484A-A6A7-AF14C3900FF5}"/>
              </a:ext>
            </a:extLst>
          </p:cNvPr>
          <p:cNvSpPr/>
          <p:nvPr/>
        </p:nvSpPr>
        <p:spPr>
          <a:xfrm rot="10800000">
            <a:off x="2993640" y="9851173"/>
            <a:ext cx="4625076" cy="911742"/>
          </a:xfrm>
          <a:prstGeom prst="homePlate">
            <a:avLst/>
          </a:prstGeom>
          <a:noFill/>
          <a:ln>
            <a:solidFill>
              <a:srgbClr val="CBE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79"/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48E7CC5D-ED27-49B6-9BC8-D36C40E366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57" b="89791" l="10000" r="90000">
                        <a14:foregroundMark x1="8906" y1="8585" x2="24688" y2="7657"/>
                        <a14:foregroundMark x1="24688" y1="7657" x2="28906" y2="8585"/>
                      </a14:backgroundRemoval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79" t="19043" r="37112" b="16016"/>
          <a:stretch/>
        </p:blipFill>
        <p:spPr>
          <a:xfrm rot="16200000">
            <a:off x="1449641" y="-1628087"/>
            <a:ext cx="1123391" cy="450988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D62AE5-447D-411B-B72D-DE6B2F3E74C4}"/>
              </a:ext>
            </a:extLst>
          </p:cNvPr>
          <p:cNvSpPr txBox="1"/>
          <p:nvPr/>
        </p:nvSpPr>
        <p:spPr>
          <a:xfrm>
            <a:off x="242932" y="187014"/>
            <a:ext cx="4107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>
                <a:latin typeface="+mn-ea"/>
              </a:rPr>
              <a:t>中小企業の皆さん！</a:t>
            </a:r>
            <a:endParaRPr lang="en-US" altLang="ja-JP" sz="1800" b="1" dirty="0">
              <a:latin typeface="+mn-ea"/>
            </a:endParaRPr>
          </a:p>
          <a:p>
            <a:r>
              <a:rPr lang="ja-JP" altLang="en-US" sz="1800" b="1" dirty="0">
                <a:latin typeface="+mn-ea"/>
              </a:rPr>
              <a:t>「うちもネットとかやらなきゃな</a:t>
            </a:r>
            <a:r>
              <a:rPr lang="en-US" altLang="ja-JP" sz="1800" b="1" dirty="0">
                <a:latin typeface="+mn-ea"/>
              </a:rPr>
              <a:t>…</a:t>
            </a:r>
            <a:r>
              <a:rPr lang="ja-JP" altLang="en-US" sz="1800" b="1" dirty="0">
                <a:latin typeface="+mn-ea"/>
              </a:rPr>
              <a:t>」と思ったとき、まずどうしますか？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282183CF-5FC9-4076-8809-58731C9730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137" t="-3401" r="-1466" b="25923"/>
          <a:stretch/>
        </p:blipFill>
        <p:spPr>
          <a:xfrm>
            <a:off x="3977149" y="-77025"/>
            <a:ext cx="3869018" cy="1791421"/>
          </a:xfrm>
          <a:prstGeom prst="rect">
            <a:avLst/>
          </a:prstGeom>
        </p:spPr>
      </p:pic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12BFB188-D3B9-4B24-822D-49A1F5F11ECC}"/>
              </a:ext>
            </a:extLst>
          </p:cNvPr>
          <p:cNvSpPr/>
          <p:nvPr/>
        </p:nvSpPr>
        <p:spPr>
          <a:xfrm>
            <a:off x="156856" y="9849943"/>
            <a:ext cx="3331820" cy="912973"/>
          </a:xfrm>
          <a:prstGeom prst="homePlate">
            <a:avLst>
              <a:gd name="adj" fmla="val 24257"/>
            </a:avLst>
          </a:prstGeom>
          <a:solidFill>
            <a:srgbClr val="CBE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79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0907BEE-458E-4F64-A8DE-AED06559ADA8}"/>
              </a:ext>
            </a:extLst>
          </p:cNvPr>
          <p:cNvSpPr txBox="1"/>
          <p:nvPr/>
        </p:nvSpPr>
        <p:spPr>
          <a:xfrm>
            <a:off x="127225" y="9894123"/>
            <a:ext cx="3101493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1" lang="ja-JP" altLang="en-US" sz="2200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参加費</a:t>
            </a:r>
            <a:r>
              <a:rPr kumimoji="1" lang="en-US" altLang="ja-JP" sz="2200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1,000</a:t>
            </a:r>
            <a:r>
              <a:rPr kumimoji="1" lang="ja-JP" altLang="en-US" sz="2200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円要予約</a:t>
            </a:r>
            <a:endParaRPr kumimoji="1" lang="ja-JP" altLang="en-US" sz="1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HGP創英角ｺﾞｼｯｸUB" panose="020B0A00000000000000" pitchFamily="50" charset="-128"/>
              <a:ea typeface="HGP創英角ｺﾞｼｯｸUB" panose="020B0A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7005C05-C26D-45F6-BE77-833059B38F72}"/>
              </a:ext>
            </a:extLst>
          </p:cNvPr>
          <p:cNvSpPr txBox="1"/>
          <p:nvPr/>
        </p:nvSpPr>
        <p:spPr>
          <a:xfrm>
            <a:off x="4254642" y="9868690"/>
            <a:ext cx="3428807" cy="85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+mn-ea"/>
              </a:rPr>
              <a:t>主催：有限会社トコシエ　</a:t>
            </a:r>
            <a:endParaRPr kumimoji="1" lang="en-US" altLang="ja-JP" sz="12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050" spc="300" dirty="0">
                <a:latin typeface="+mn-ea"/>
              </a:rPr>
              <a:t>https://collaboplaza.com</a:t>
            </a:r>
            <a:r>
              <a:rPr kumimoji="1" lang="ja-JP" altLang="en-US" sz="1050" spc="300" dirty="0">
                <a:latin typeface="+mn-ea"/>
              </a:rPr>
              <a:t> </a:t>
            </a:r>
            <a:endParaRPr kumimoji="1" lang="en-US" altLang="ja-JP" sz="1050" spc="3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100" dirty="0">
                <a:latin typeface="+mn-ea"/>
              </a:rPr>
              <a:t>お問い合わせ：電話 </a:t>
            </a:r>
            <a:r>
              <a:rPr lang="en-US" altLang="ja-JP" sz="1050" b="0" i="0" dirty="0">
                <a:solidFill>
                  <a:srgbClr val="666666"/>
                </a:solidFill>
                <a:effectLst/>
                <a:latin typeface="Roboto"/>
              </a:rPr>
              <a:t>090-3802-2670</a:t>
            </a:r>
            <a:r>
              <a:rPr lang="ja-JP" altLang="en-US" sz="1050" b="0" i="0" dirty="0">
                <a:solidFill>
                  <a:srgbClr val="666666"/>
                </a:solidFill>
                <a:effectLst/>
                <a:latin typeface="Roboto"/>
              </a:rPr>
              <a:t>　</a:t>
            </a:r>
            <a:r>
              <a:rPr kumimoji="1" lang="ja-JP" altLang="en-US" sz="1100" dirty="0">
                <a:latin typeface="+mn-ea"/>
              </a:rPr>
              <a:t>榎戸</a:t>
            </a:r>
            <a:r>
              <a:rPr kumimoji="1" lang="ja-JP" altLang="en-US" sz="700" dirty="0">
                <a:latin typeface="+mn-ea"/>
              </a:rPr>
              <a:t>（えのきど）</a:t>
            </a:r>
            <a:endParaRPr kumimoji="1" lang="en-US" altLang="ja-JP" sz="700" dirty="0">
              <a:latin typeface="+mn-ea"/>
            </a:endParaRPr>
          </a:p>
        </p:txBody>
      </p:sp>
      <p:graphicFrame>
        <p:nvGraphicFramePr>
          <p:cNvPr id="40" name="表 39">
            <a:extLst>
              <a:ext uri="{FF2B5EF4-FFF2-40B4-BE49-F238E27FC236}">
                <a16:creationId xmlns:a16="http://schemas.microsoft.com/office/drawing/2014/main" id="{0E323A85-F755-4652-B7F6-D87169126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442525"/>
              </p:ext>
            </p:extLst>
          </p:nvPr>
        </p:nvGraphicFramePr>
        <p:xfrm>
          <a:off x="156855" y="6367943"/>
          <a:ext cx="7461864" cy="3406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128">
                  <a:extLst>
                    <a:ext uri="{9D8B030D-6E8A-4147-A177-3AD203B41FA5}">
                      <a16:colId xmlns:a16="http://schemas.microsoft.com/office/drawing/2014/main" val="2199324460"/>
                    </a:ext>
                  </a:extLst>
                </a:gridCol>
                <a:gridCol w="2755804">
                  <a:extLst>
                    <a:ext uri="{9D8B030D-6E8A-4147-A177-3AD203B41FA5}">
                      <a16:colId xmlns:a16="http://schemas.microsoft.com/office/drawing/2014/main" val="1261206859"/>
                    </a:ext>
                  </a:extLst>
                </a:gridCol>
                <a:gridCol w="3730932">
                  <a:extLst>
                    <a:ext uri="{9D8B030D-6E8A-4147-A177-3AD203B41FA5}">
                      <a16:colId xmlns:a16="http://schemas.microsoft.com/office/drawing/2014/main" val="378176816"/>
                    </a:ext>
                  </a:extLst>
                </a:gridCol>
              </a:tblGrid>
              <a:tr h="6325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sz="1400" spc="300" dirty="0">
                          <a:solidFill>
                            <a:schemeClr val="tx1"/>
                          </a:solidFill>
                        </a:rPr>
                        <a:t>概要</a:t>
                      </a:r>
                    </a:p>
                  </a:txBody>
                  <a:tcPr marL="93286" marR="93286" marT="46643" marB="46643" anchor="ctr">
                    <a:lnL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D6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どんなページで何を発信すれば売り上げ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UP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につながるか、</a:t>
                      </a:r>
                      <a:endParaRPr kumimoji="1" lang="en-US" altLang="ja-JP" sz="1800" b="1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自社のケースにあてはめて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戦略プランが作れます。</a:t>
                      </a:r>
                    </a:p>
                  </a:txBody>
                  <a:tcPr marL="93286" marR="93286" marT="46643" marB="4664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D6B">
                        <a:alpha val="6392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611091"/>
                  </a:ext>
                </a:extLst>
              </a:tr>
              <a:tr h="3051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sz="1400" b="1" spc="300" dirty="0">
                          <a:solidFill>
                            <a:schemeClr val="tx1"/>
                          </a:solidFill>
                        </a:rPr>
                        <a:t>対象</a:t>
                      </a:r>
                    </a:p>
                  </a:txBody>
                  <a:tcPr marL="93286" marR="93286" marT="46643" marB="46643" anchor="ctr">
                    <a:lnL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D6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kern="1200" spc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中小企業・個人事業者</a:t>
                      </a:r>
                    </a:p>
                  </a:txBody>
                  <a:tcPr marL="93286" marR="93286" marT="46643" marB="4664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D6B">
                        <a:alpha val="6392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782800"/>
                  </a:ext>
                </a:extLst>
              </a:tr>
              <a:tr h="252019">
                <a:tc gridSpan="3">
                  <a:txBody>
                    <a:bodyPr/>
                    <a:lstStyle/>
                    <a:p>
                      <a:pPr marL="0" indent="0" algn="ctr" defTabSz="755934" rtl="0" eaLnBrk="1" latinLnBrk="0" hangingPunct="1"/>
                      <a:r>
                        <a:rPr kumimoji="1" lang="ja-JP" altLang="en-US" sz="1400" b="1" kern="1200" spc="3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講師紹介</a:t>
                      </a:r>
                      <a:endParaRPr kumimoji="1" lang="ja-JP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93286" marR="93286" marT="46643" marB="46643" anchor="b">
                    <a:lnL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1" lang="ja-JP" altLang="en-US" dirty="0"/>
                        <a:t>無料（要予約）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18321"/>
                  </a:ext>
                </a:extLst>
              </a:tr>
              <a:tr h="2090123">
                <a:tc gridSpan="2">
                  <a:txBody>
                    <a:bodyPr/>
                    <a:lstStyle/>
                    <a:p>
                      <a:pPr marL="0" indent="0" algn="l" defTabSz="755934" rtl="0" eaLnBrk="1" latinLnBrk="0" hangingPunct="1"/>
                      <a:endParaRPr kumimoji="1" lang="en-US" altLang="ja-JP" sz="1400" b="1" kern="1200" spc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3286" marR="93286" marT="46643" marB="46643">
                    <a:lnL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755934" rtl="0" eaLnBrk="1" latinLnBrk="0" hangingPunct="1"/>
                      <a:endParaRPr kumimoji="1" lang="en-US" altLang="ja-JP" sz="1400" b="1" kern="1200" spc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3286" marR="93286" marT="46643" marB="46643">
                    <a:lnL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99068"/>
                  </a:ext>
                </a:extLst>
              </a:tr>
            </a:tbl>
          </a:graphicData>
        </a:graphic>
      </p:graphicFrame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DB7EC11-0DD4-45FC-AFF8-5AD759AA8536}"/>
              </a:ext>
            </a:extLst>
          </p:cNvPr>
          <p:cNvSpPr txBox="1"/>
          <p:nvPr/>
        </p:nvSpPr>
        <p:spPr>
          <a:xfrm>
            <a:off x="1837508" y="7777257"/>
            <a:ext cx="2030528" cy="1892826"/>
          </a:xfrm>
          <a:prstGeom prst="rect">
            <a:avLst/>
          </a:prstGeom>
          <a:noFill/>
        </p:spPr>
        <p:txBody>
          <a:bodyPr wrap="square" rIns="108000">
            <a:spAutoFit/>
          </a:bodyPr>
          <a:lstStyle/>
          <a:p>
            <a:pPr marL="0" indent="0" algn="l" defTabSz="755934" rtl="0" eaLnBrk="1" latinLnBrk="0" hangingPunct="1"/>
            <a:r>
              <a:rPr kumimoji="1" lang="ja-JP" altLang="en-US" sz="1100" b="1" kern="1200" spc="0" dirty="0">
                <a:solidFill>
                  <a:schemeClr val="tx1"/>
                </a:solidFill>
                <a:latin typeface="+mn-ea"/>
              </a:rPr>
              <a:t>榎戸 重記</a:t>
            </a:r>
            <a:endParaRPr kumimoji="1" lang="en-US" altLang="ja-JP" sz="1100" b="1" kern="1200" spc="0" dirty="0">
              <a:solidFill>
                <a:schemeClr val="tx1"/>
              </a:solidFill>
              <a:latin typeface="+mn-ea"/>
            </a:endParaRPr>
          </a:p>
          <a:p>
            <a:pPr marL="0" indent="0" algn="l" defTabSz="755934" rtl="0" eaLnBrk="1" latinLnBrk="0" hangingPunct="1"/>
            <a:endParaRPr kumimoji="1" lang="en-US" altLang="ja-JP" sz="700" b="1" kern="1200" spc="0" dirty="0">
              <a:solidFill>
                <a:schemeClr val="tx1"/>
              </a:solidFill>
              <a:latin typeface="+mn-ea"/>
            </a:endParaRPr>
          </a:p>
          <a:p>
            <a:pPr marL="0" algn="dist" defTabSz="755934" rtl="0" eaLnBrk="1" latinLnBrk="0" hangingPunct="1"/>
            <a:r>
              <a:rPr kumimoji="1" lang="ja-JP" altLang="en-US" sz="1100" b="0" kern="1200" spc="0" dirty="0">
                <a:solidFill>
                  <a:schemeClr val="tx1"/>
                </a:solidFill>
                <a:latin typeface="+mn-ea"/>
              </a:rPr>
              <a:t>富士通株式会社の</a:t>
            </a:r>
            <a:r>
              <a:rPr kumimoji="1" lang="en-US" altLang="ja-JP" sz="1100" dirty="0">
                <a:latin typeface="+mn-ea"/>
              </a:rPr>
              <a:t>SE</a:t>
            </a:r>
            <a:r>
              <a:rPr kumimoji="1" lang="ja-JP" altLang="en-US" sz="1100" b="0" kern="1200" spc="0" dirty="0">
                <a:solidFill>
                  <a:schemeClr val="tx1"/>
                </a:solidFill>
                <a:latin typeface="+mn-ea"/>
              </a:rPr>
              <a:t>部門を経て独立。中小企業、町会など地域に密着した組織のホームページ作成を得意とする。駐車場の空きスペースをスマホでチェックできるシステムや、</a:t>
            </a:r>
            <a:r>
              <a:rPr kumimoji="1" lang="en-US" altLang="ja-JP" sz="1100" b="0" kern="1200" spc="0" dirty="0">
                <a:solidFill>
                  <a:schemeClr val="tx1"/>
                </a:solidFill>
                <a:latin typeface="+mn-ea"/>
              </a:rPr>
              <a:t>Web</a:t>
            </a:r>
            <a:r>
              <a:rPr kumimoji="1" lang="ja-JP" altLang="en-US" sz="1100" b="0" kern="1200" spc="0" dirty="0">
                <a:solidFill>
                  <a:schemeClr val="tx1"/>
                </a:solidFill>
                <a:latin typeface="+mn-ea"/>
              </a:rPr>
              <a:t>試験のシステムなど、時代のニーズに応えるシステムも開発し好評を博している。</a:t>
            </a:r>
            <a:endParaRPr kumimoji="1" lang="en-US" altLang="ja-JP" sz="1100" b="1" kern="1200" spc="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512E8F6-9850-4B59-9345-67B62A04EFC2}"/>
              </a:ext>
            </a:extLst>
          </p:cNvPr>
          <p:cNvSpPr txBox="1"/>
          <p:nvPr/>
        </p:nvSpPr>
        <p:spPr>
          <a:xfrm>
            <a:off x="3873878" y="7777257"/>
            <a:ext cx="2030528" cy="1892826"/>
          </a:xfrm>
          <a:prstGeom prst="rect">
            <a:avLst/>
          </a:prstGeom>
          <a:noFill/>
        </p:spPr>
        <p:txBody>
          <a:bodyPr wrap="square" rIns="108000">
            <a:spAutoFit/>
          </a:bodyPr>
          <a:lstStyle/>
          <a:p>
            <a:pPr marL="0" indent="0" defTabSz="755934" rtl="0" eaLnBrk="1" latinLnBrk="0" hangingPunct="1"/>
            <a:r>
              <a:rPr kumimoji="1" lang="ja-JP" altLang="en-US" sz="1100" b="1" kern="1200" spc="0" dirty="0">
                <a:solidFill>
                  <a:schemeClr val="tx1"/>
                </a:solidFill>
                <a:latin typeface="+mn-ea"/>
              </a:rPr>
              <a:t>大澤 典子</a:t>
            </a:r>
            <a:endParaRPr kumimoji="1" lang="en-US" altLang="ja-JP" sz="1100" b="1" kern="1200" spc="0" dirty="0">
              <a:solidFill>
                <a:schemeClr val="tx1"/>
              </a:solidFill>
              <a:latin typeface="+mn-ea"/>
            </a:endParaRPr>
          </a:p>
          <a:p>
            <a:pPr marL="0" indent="0" algn="l" defTabSz="755934" rtl="0" eaLnBrk="1" latinLnBrk="0" hangingPunct="1"/>
            <a:endParaRPr kumimoji="1" lang="en-US" altLang="ja-JP" sz="700" b="1" kern="1200" spc="0" dirty="0">
              <a:solidFill>
                <a:schemeClr val="tx1"/>
              </a:solidFill>
              <a:latin typeface="+mn-ea"/>
            </a:endParaRPr>
          </a:p>
          <a:p>
            <a:pPr algn="dist" defTabSz="755934"/>
            <a:r>
              <a:rPr kumimoji="1" lang="ja-JP" altLang="en-US" sz="1100" dirty="0">
                <a:latin typeface="+mn-ea"/>
              </a:rPr>
              <a:t>マーケティングアドバイザー。カネボウ化粧品宣伝部出身。ホームページ作りをはじめとするマーケティングのトータルプロデュースで、個人サロン・福祉系施設のなどの集客に貢献。クライアントの想いを形にするヒアリング力と、現場主義には定評がある</a:t>
            </a:r>
            <a:r>
              <a:rPr kumimoji="1" lang="ja-JP" altLang="en-US" sz="1100" b="0" kern="1200" spc="0" dirty="0">
                <a:solidFill>
                  <a:schemeClr val="tx1"/>
                </a:solidFill>
                <a:latin typeface="+mn-ea"/>
              </a:rPr>
              <a:t>。</a:t>
            </a:r>
            <a:endParaRPr kumimoji="1" lang="en-US" altLang="ja-JP" sz="1100" b="0" kern="1200" spc="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2" name="図 41" descr="白いシャツを着ている人はスーツを着ている人&#10;&#10;自動的に生成された説明">
            <a:extLst>
              <a:ext uri="{FF2B5EF4-FFF2-40B4-BE49-F238E27FC236}">
                <a16:creationId xmlns:a16="http://schemas.microsoft.com/office/drawing/2014/main" id="{B8EAD68A-7FA3-4230-83F4-B090E20C1D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0" t="23111" r="28634" b="40329"/>
          <a:stretch/>
        </p:blipFill>
        <p:spPr>
          <a:xfrm>
            <a:off x="5971334" y="7763255"/>
            <a:ext cx="1647385" cy="192046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DA7C3BD-0C81-4063-A18F-8E6FEF0ECB9D}"/>
              </a:ext>
            </a:extLst>
          </p:cNvPr>
          <p:cNvSpPr txBox="1"/>
          <p:nvPr/>
        </p:nvSpPr>
        <p:spPr>
          <a:xfrm>
            <a:off x="-8363" y="1361693"/>
            <a:ext cx="4232346" cy="648000"/>
          </a:xfrm>
          <a:prstGeom prst="rect">
            <a:avLst/>
          </a:prstGeom>
          <a:solidFill>
            <a:schemeClr val="bg1"/>
          </a:solidFill>
          <a:ln w="41275" cmpd="sng">
            <a:solidFill>
              <a:srgbClr val="CBED6B"/>
            </a:solidFill>
          </a:ln>
        </p:spPr>
        <p:txBody>
          <a:bodyPr wrap="square" lIns="144000" rIns="216000" anchor="ctr">
            <a:spAutoFit/>
          </a:bodyPr>
          <a:lstStyle/>
          <a:p>
            <a:pPr marL="177800" algn="just"/>
            <a:r>
              <a:rPr lang="ja-JP" altLang="en-US" sz="2400" b="1" dirty="0"/>
              <a:t>コストを抑えて賢く運用！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80A697B-5704-40E2-B692-9C9B8420BFAB}"/>
              </a:ext>
            </a:extLst>
          </p:cNvPr>
          <p:cNvSpPr txBox="1">
            <a:spLocks noChangeAspect="1"/>
          </p:cNvSpPr>
          <p:nvPr/>
        </p:nvSpPr>
        <p:spPr>
          <a:xfrm>
            <a:off x="41094" y="2034702"/>
            <a:ext cx="7577621" cy="1080753"/>
          </a:xfrm>
          <a:prstGeom prst="rect">
            <a:avLst/>
          </a:prstGeom>
          <a:noFill/>
        </p:spPr>
        <p:txBody>
          <a:bodyPr wrap="square" lIns="73454" tIns="110181" rIns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ja-JP" altLang="en-US" sz="6000" b="1" dirty="0"/>
              <a:t>　</a:t>
            </a:r>
            <a:r>
              <a:rPr lang="ja-JP" altLang="en-US" sz="6000" b="1" dirty="0">
                <a:effectLst>
                  <a:outerShdw blurRad="50800" dist="50800" dir="5400000" algn="ctr" rotWithShape="0">
                    <a:srgbClr val="D1EC76"/>
                  </a:outerShdw>
                </a:effectLst>
                <a:latin typeface="HGS創英角ｺﾞｼｯｸUB" panose="020B0A00000000000000" pitchFamily="50" charset="-128"/>
                <a:ea typeface="HGS創英角ｺﾞｼｯｸUB" panose="020B0A00000000000000" pitchFamily="50" charset="-128"/>
              </a:rPr>
              <a:t>はじめての</a:t>
            </a:r>
            <a:endParaRPr lang="ja-JP" altLang="en-US" sz="6000" b="1" spc="-306" dirty="0">
              <a:effectLst>
                <a:outerShdw blurRad="50800" dist="50800" dir="5400000" algn="ctr" rotWithShape="0">
                  <a:srgbClr val="D1EC76"/>
                </a:outerShdw>
              </a:effectLst>
              <a:latin typeface="HGS創英角ｺﾞｼｯｸUB" panose="020B0A00000000000000" pitchFamily="50" charset="-128"/>
              <a:ea typeface="HGS創英角ｺﾞｼｯｸUB" panose="020B0A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C9D3E-D234-43AB-8145-2575C70B5510}"/>
              </a:ext>
            </a:extLst>
          </p:cNvPr>
          <p:cNvSpPr txBox="1"/>
          <p:nvPr/>
        </p:nvSpPr>
        <p:spPr>
          <a:xfrm>
            <a:off x="41094" y="3721741"/>
            <a:ext cx="7693383" cy="868220"/>
          </a:xfrm>
          <a:prstGeom prst="rect">
            <a:avLst/>
          </a:prstGeom>
          <a:noFill/>
        </p:spPr>
        <p:txBody>
          <a:bodyPr wrap="square" lIns="220362" tIns="73454" rIns="220362" bIns="73454" anchor="ctr">
            <a:spAutoFit/>
          </a:bodyPr>
          <a:lstStyle/>
          <a:p>
            <a:pPr marL="0" marR="0" lvl="0" indent="0" algn="l" defTabSz="46799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「ホームページを作ったところで、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何かいいことあるのかな？」「数年前に作ったけれどそのままだ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…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」</a:t>
            </a:r>
            <a:r>
              <a:rPr kumimoji="1" lang="ja-JP" altLang="en-US" sz="16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そんなあなたに</a:t>
            </a:r>
            <a:r>
              <a:rPr kumimoji="1" lang="ja-JP" altLang="en-US" sz="1800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“売り上げにつながる</a:t>
            </a:r>
            <a:r>
              <a:rPr kumimoji="1" lang="en-US" altLang="ja-JP" sz="1800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Web</a:t>
            </a:r>
            <a:r>
              <a:rPr kumimoji="1" lang="ja-JP" altLang="en-US" sz="1800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戦略</a:t>
            </a:r>
            <a:r>
              <a:rPr kumimoji="1" lang="en-US" altLang="ja-JP" sz="1800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”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をお伝えします。</a:t>
            </a:r>
          </a:p>
        </p:txBody>
      </p:sp>
      <p:pic>
        <p:nvPicPr>
          <p:cNvPr id="13" name="図 12" descr="スーツを着た男性&#10;&#10;自動的に生成された説明">
            <a:extLst>
              <a:ext uri="{FF2B5EF4-FFF2-40B4-BE49-F238E27FC236}">
                <a16:creationId xmlns:a16="http://schemas.microsoft.com/office/drawing/2014/main" id="{313082E4-8EBF-40A8-979B-93227417A5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6" t="23211" r="27844" b="40749"/>
          <a:stretch/>
        </p:blipFill>
        <p:spPr>
          <a:xfrm>
            <a:off x="156855" y="7763254"/>
            <a:ext cx="1647385" cy="1920466"/>
          </a:xfrm>
          <a:prstGeom prst="rect">
            <a:avLst/>
          </a:prstGeom>
        </p:spPr>
      </p:pic>
      <p:pic>
        <p:nvPicPr>
          <p:cNvPr id="15" name="図 14" descr="ロゴ&#10;&#10;自動的に生成された説明">
            <a:extLst>
              <a:ext uri="{FF2B5EF4-FFF2-40B4-BE49-F238E27FC236}">
                <a16:creationId xmlns:a16="http://schemas.microsoft.com/office/drawing/2014/main" id="{43B7D4EE-252D-448A-ADCD-2E8B533DF9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35" y="9903824"/>
            <a:ext cx="1200581" cy="2549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A455BC3-AD5C-4594-9E14-3CF9EB441E3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409" t="17062"/>
          <a:stretch/>
        </p:blipFill>
        <p:spPr>
          <a:xfrm>
            <a:off x="79225" y="3018015"/>
            <a:ext cx="7577621" cy="907898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8A4D9EA-39CD-4A12-973F-B08BF7F3FC98}"/>
              </a:ext>
            </a:extLst>
          </p:cNvPr>
          <p:cNvSpPr txBox="1"/>
          <p:nvPr/>
        </p:nvSpPr>
        <p:spPr>
          <a:xfrm>
            <a:off x="127225" y="10283868"/>
            <a:ext cx="3493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 dirty="0"/>
              <a:t>QR</a:t>
            </a:r>
            <a:r>
              <a:rPr lang="ja-JP" altLang="en-US" sz="1100" dirty="0"/>
              <a:t>コードから申し込みフォームにご記入ください。折り返しお振込先のご案内をお送りいたします。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571C5C-24FC-41B0-BCB6-609032DF25CC}"/>
              </a:ext>
            </a:extLst>
          </p:cNvPr>
          <p:cNvSpPr txBox="1"/>
          <p:nvPr/>
        </p:nvSpPr>
        <p:spPr>
          <a:xfrm>
            <a:off x="242932" y="4596861"/>
            <a:ext cx="4805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9</a:t>
            </a:r>
            <a:r>
              <a:rPr kumimoji="1" lang="ja-JP" altLang="en-US" sz="72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月</a:t>
            </a:r>
            <a:r>
              <a:rPr kumimoji="1" lang="en-US" altLang="ja-JP" sz="72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25</a:t>
            </a:r>
            <a:r>
              <a:rPr kumimoji="1" lang="ja-JP" altLang="en-US" sz="72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日</a:t>
            </a:r>
            <a:r>
              <a:rPr kumimoji="1" lang="en-US" altLang="ja-JP" sz="48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(</a:t>
            </a:r>
            <a:r>
              <a:rPr kumimoji="1" lang="ja-JP" altLang="en-US" sz="48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土</a:t>
            </a:r>
            <a:r>
              <a:rPr kumimoji="1" lang="en-US" altLang="ja-JP" sz="4800" spc="-3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  <a:cs typeface="Arial" panose="020B0604020202020204" pitchFamily="34" charset="0"/>
              </a:rPr>
              <a:t>)</a:t>
            </a:r>
            <a:endParaRPr kumimoji="1" lang="ja-JP" altLang="en-US" sz="7200" spc="-300" dirty="0">
              <a:latin typeface="HGP創英角ｺﾞｼｯｸUB" panose="020B0A00000000000000" pitchFamily="50" charset="-128"/>
              <a:ea typeface="HGP創英角ｺﾞｼｯｸUB" panose="020B0A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F5C34A9-C5E9-4A27-9040-BDBBCDB2A144}"/>
              </a:ext>
            </a:extLst>
          </p:cNvPr>
          <p:cNvSpPr txBox="1"/>
          <p:nvPr/>
        </p:nvSpPr>
        <p:spPr>
          <a:xfrm>
            <a:off x="4705815" y="4613054"/>
            <a:ext cx="2912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/>
              <a:t>15:00</a:t>
            </a:r>
            <a:r>
              <a:rPr kumimoji="1" lang="ja-JP" altLang="en-US" sz="3600" b="1" dirty="0"/>
              <a:t>～</a:t>
            </a:r>
            <a:r>
              <a:rPr kumimoji="1" lang="en-US" altLang="ja-JP" sz="3600" b="1" dirty="0"/>
              <a:t>16:00</a:t>
            </a:r>
          </a:p>
          <a:p>
            <a:pPr algn="ctr"/>
            <a:r>
              <a:rPr kumimoji="1" lang="en-US" altLang="ja-JP" sz="3600" b="1" dirty="0"/>
              <a:t>zoom</a:t>
            </a:r>
            <a:r>
              <a:rPr kumimoji="1" lang="ja-JP" altLang="en-US" sz="3600" b="1" dirty="0"/>
              <a:t>開催</a:t>
            </a:r>
            <a:endParaRPr kumimoji="1" lang="en-US" altLang="ja-JP" sz="3600" b="1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A18D119-DD7B-4800-9214-FA289039EDD9}"/>
              </a:ext>
            </a:extLst>
          </p:cNvPr>
          <p:cNvSpPr txBox="1"/>
          <p:nvPr/>
        </p:nvSpPr>
        <p:spPr>
          <a:xfrm>
            <a:off x="121918" y="5911584"/>
            <a:ext cx="74967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 dirty="0"/>
              <a:t>ご希望に応じて、終了後もしくは別途日程で個別相談会を設けます！</a:t>
            </a:r>
          </a:p>
        </p:txBody>
      </p:sp>
    </p:spTree>
    <p:extLst>
      <p:ext uri="{BB962C8B-B14F-4D97-AF65-F5344CB8AC3E}">
        <p14:creationId xmlns:p14="http://schemas.microsoft.com/office/powerpoint/2010/main" val="174053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699DF1B-8590-4030-B8FE-15F6614F32C0}"/>
              </a:ext>
            </a:extLst>
          </p:cNvPr>
          <p:cNvSpPr txBox="1"/>
          <p:nvPr/>
        </p:nvSpPr>
        <p:spPr>
          <a:xfrm>
            <a:off x="428601" y="6147257"/>
            <a:ext cx="6918372" cy="137226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tIns="144000" bIns="1440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>
                <a:latin typeface="+mn-ea"/>
              </a:rPr>
              <a:t>お申込みはこちらから！</a:t>
            </a:r>
            <a:endParaRPr kumimoji="1" lang="en-US" altLang="ja-JP" sz="1400" dirty="0"/>
          </a:p>
          <a:p>
            <a:pPr algn="ctr">
              <a:lnSpc>
                <a:spcPct val="150000"/>
              </a:lnSpc>
            </a:pPr>
            <a:r>
              <a:rPr lang="en-US" altLang="ja-JP" sz="1200" dirty="0"/>
              <a:t>QR</a:t>
            </a:r>
            <a:r>
              <a:rPr lang="ja-JP" altLang="en-US" sz="1200" dirty="0"/>
              <a:t>コードから申し込みフォームにご記入ください。</a:t>
            </a:r>
            <a:endParaRPr lang="en-US" altLang="ja-JP" sz="1200" dirty="0"/>
          </a:p>
          <a:p>
            <a:pPr algn="ctr">
              <a:lnSpc>
                <a:spcPct val="150000"/>
              </a:lnSpc>
            </a:pPr>
            <a:r>
              <a:rPr lang="ja-JP" altLang="en-US" sz="1200" dirty="0"/>
              <a:t>折り返しお振込先のご案内をお送りいたします。</a:t>
            </a:r>
            <a:endParaRPr lang="en-US" altLang="ja-JP" sz="12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71F2891-6E9B-4B55-8878-692B1CE518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-38000"/>
                    </a14:imgEffect>
                  </a14:imgLayer>
                </a14:imgProps>
              </a:ext>
            </a:extLst>
          </a:blip>
          <a:srcRect l="84667" t="1815" r="60" b="25923"/>
          <a:stretch/>
        </p:blipFill>
        <p:spPr>
          <a:xfrm>
            <a:off x="-1" y="3154401"/>
            <a:ext cx="7787815" cy="285108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CADF6F3-CBBB-4C1B-ABA6-055339AC7370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57" b="89791" l="10000" r="90000">
                        <a14:foregroundMark x1="8906" y1="8585" x2="24688" y2="7657"/>
                        <a14:foregroundMark x1="24688" y1="7657" x2="28906" y2="85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45" t="19042" r="10637" b="16747"/>
          <a:stretch/>
        </p:blipFill>
        <p:spPr>
          <a:xfrm rot="16200000">
            <a:off x="813192" y="2426192"/>
            <a:ext cx="2466359" cy="4404576"/>
          </a:xfrm>
          <a:prstGeom prst="rect">
            <a:avLst/>
          </a:prstGeom>
        </p:spPr>
      </p:pic>
      <p:pic>
        <p:nvPicPr>
          <p:cNvPr id="9" name="図 8" descr="カレンダー&#10;&#10;自動的に生成された説明">
            <a:extLst>
              <a:ext uri="{FF2B5EF4-FFF2-40B4-BE49-F238E27FC236}">
                <a16:creationId xmlns:a16="http://schemas.microsoft.com/office/drawing/2014/main" id="{57766BC4-2492-4DAC-9FCE-8271832CA4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"/>
          <a:stretch/>
        </p:blipFill>
        <p:spPr>
          <a:xfrm>
            <a:off x="4092744" y="3233333"/>
            <a:ext cx="3695071" cy="266221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69222AE-5DA3-4B04-8037-8CA036F7F91B}"/>
              </a:ext>
            </a:extLst>
          </p:cNvPr>
          <p:cNvSpPr txBox="1"/>
          <p:nvPr/>
        </p:nvSpPr>
        <p:spPr>
          <a:xfrm>
            <a:off x="567462" y="4711052"/>
            <a:ext cx="3347657" cy="1077218"/>
          </a:xfrm>
          <a:prstGeom prst="rect">
            <a:avLst/>
          </a:prstGeom>
          <a:noFill/>
        </p:spPr>
        <p:txBody>
          <a:bodyPr wrap="square" rIns="144000" rtlCol="0" anchor="ctr">
            <a:spAutoFit/>
          </a:bodyPr>
          <a:lstStyle/>
          <a:p>
            <a:r>
              <a:rPr kumimoji="1" lang="ja-JP" altLang="en-US" sz="1600" dirty="0">
                <a:latin typeface="+mn-ea"/>
              </a:rPr>
              <a:t>ホームページ・</a:t>
            </a:r>
            <a:r>
              <a:rPr kumimoji="1" lang="en-US" altLang="ja-JP" sz="1600" dirty="0">
                <a:latin typeface="+mn-ea"/>
              </a:rPr>
              <a:t>SNS</a:t>
            </a:r>
            <a:r>
              <a:rPr kumimoji="1" lang="ja-JP" altLang="en-US" sz="1600" dirty="0">
                <a:latin typeface="+mn-ea"/>
              </a:rPr>
              <a:t>等での日々の発信に役立つ「ネタになる話題」や「書き方のコツ」を、毎月１回メールでお届けします！</a:t>
            </a:r>
            <a:endParaRPr kumimoji="1" lang="en-US" altLang="ja-JP" sz="1600" dirty="0">
              <a:latin typeface="+mn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EAD53A-02DD-4824-A227-581849A0F413}"/>
              </a:ext>
            </a:extLst>
          </p:cNvPr>
          <p:cNvSpPr txBox="1"/>
          <p:nvPr/>
        </p:nvSpPr>
        <p:spPr>
          <a:xfrm>
            <a:off x="207331" y="3434721"/>
            <a:ext cx="3954136" cy="830997"/>
          </a:xfrm>
          <a:prstGeom prst="rect">
            <a:avLst/>
          </a:prstGeom>
          <a:noFill/>
        </p:spPr>
        <p:txBody>
          <a:bodyPr wrap="square" rIns="144000" rtlCol="0" anchor="ctr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ご参加の方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全員プレゼント！</a:t>
            </a:r>
            <a:endParaRPr kumimoji="1" lang="en-US" altLang="ja-JP" dirty="0">
              <a:latin typeface="+mn-ea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6087EE9-BF63-4E22-914C-430FDA320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-38000"/>
                    </a14:imgEffect>
                  </a14:imgLayer>
                </a14:imgProps>
              </a:ext>
            </a:extLst>
          </a:blip>
          <a:srcRect l="91579" t="1815" r="60" b="25923"/>
          <a:stretch/>
        </p:blipFill>
        <p:spPr>
          <a:xfrm>
            <a:off x="1" y="-1"/>
            <a:ext cx="7759568" cy="309473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8669AD6-CC11-437D-9A41-0BC0A8A3BCC5}"/>
              </a:ext>
            </a:extLst>
          </p:cNvPr>
          <p:cNvSpPr txBox="1"/>
          <p:nvPr/>
        </p:nvSpPr>
        <p:spPr>
          <a:xfrm>
            <a:off x="4748679" y="263143"/>
            <a:ext cx="2772763" cy="19055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0" i="0" dirty="0">
                <a:solidFill>
                  <a:srgbClr val="000000"/>
                </a:solidFill>
                <a:effectLst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資料もシンプルで見やすく、</a:t>
            </a:r>
            <a:r>
              <a:rPr lang="en-US" altLang="ja-JP" sz="1600" b="0" i="0" dirty="0">
                <a:solidFill>
                  <a:srgbClr val="000000"/>
                </a:solidFill>
                <a:effectLst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Web</a:t>
            </a:r>
            <a:r>
              <a:rPr lang="ja-JP" altLang="en-US" sz="1600" b="0" i="0" dirty="0">
                <a:solidFill>
                  <a:srgbClr val="000000"/>
                </a:solidFill>
                <a:effectLst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サイトを作る意義も再認識いたしました。機会があれば他の講座にも参加させてください。（自営業</a:t>
            </a:r>
            <a:r>
              <a:rPr lang="en-US" altLang="ja-JP" sz="1600" b="0" i="0" dirty="0">
                <a:solidFill>
                  <a:srgbClr val="000000"/>
                </a:solidFill>
                <a:effectLst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U</a:t>
            </a:r>
            <a:r>
              <a:rPr lang="ja-JP" altLang="en-US" sz="1600" b="0" i="0" dirty="0">
                <a:solidFill>
                  <a:srgbClr val="000000"/>
                </a:solidFill>
                <a:effectLst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様）</a:t>
            </a:r>
            <a:endParaRPr lang="ja-JP" altLang="en-US" sz="1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CFB8A1D-B656-480E-B007-9C964A971BB1}"/>
              </a:ext>
            </a:extLst>
          </p:cNvPr>
          <p:cNvSpPr txBox="1"/>
          <p:nvPr/>
        </p:nvSpPr>
        <p:spPr>
          <a:xfrm>
            <a:off x="168114" y="1348778"/>
            <a:ext cx="1888313" cy="1536254"/>
          </a:xfrm>
          <a:prstGeom prst="rect">
            <a:avLst/>
          </a:prstGeom>
          <a:solidFill>
            <a:srgbClr val="FFE1FF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基本的なことがわかり、とても勉強になりました。</a:t>
            </a:r>
            <a:endParaRPr lang="en-US" altLang="ja-JP" sz="1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（パン作家</a:t>
            </a:r>
            <a:r>
              <a:rPr lang="en-US" altLang="ja-JP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M</a:t>
            </a: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様）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F6D931-E6D2-4A27-B60E-884BE7560BD2}"/>
              </a:ext>
            </a:extLst>
          </p:cNvPr>
          <p:cNvSpPr txBox="1"/>
          <p:nvPr/>
        </p:nvSpPr>
        <p:spPr>
          <a:xfrm>
            <a:off x="2184399" y="1062350"/>
            <a:ext cx="2436308" cy="1536254"/>
          </a:xfrm>
          <a:prstGeom prst="rect">
            <a:avLst/>
          </a:prstGeom>
          <a:solidFill>
            <a:srgbClr val="E7FFFF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とてもわかりやすく、ホームページ作成が楽しくできるイメージが伝わった。（経営者</a:t>
            </a:r>
            <a:r>
              <a:rPr lang="en-US" altLang="ja-JP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I</a:t>
            </a: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様）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53D7F40-82FD-4FF2-AF11-D2DDE275F910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57" b="89791" l="10000" r="90000">
                        <a14:foregroundMark x1="8906" y1="8585" x2="24688" y2="7657"/>
                        <a14:foregroundMark x1="24688" y1="7657" x2="28906" y2="8585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43" t="19042" r="10638" b="16747"/>
          <a:stretch/>
        </p:blipFill>
        <p:spPr>
          <a:xfrm rot="16200000">
            <a:off x="1765331" y="-1780486"/>
            <a:ext cx="732439" cy="4489554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865F245-3DBD-4B1C-834E-E1DF9C8CF771}"/>
              </a:ext>
            </a:extLst>
          </p:cNvPr>
          <p:cNvSpPr txBox="1"/>
          <p:nvPr/>
        </p:nvSpPr>
        <p:spPr>
          <a:xfrm>
            <a:off x="361666" y="263143"/>
            <a:ext cx="4014662" cy="461665"/>
          </a:xfrm>
          <a:prstGeom prst="rect">
            <a:avLst/>
          </a:prstGeom>
          <a:noFill/>
        </p:spPr>
        <p:txBody>
          <a:bodyPr wrap="square" rIns="144000" rtlCol="0" anchor="ctr">
            <a:spAutoFit/>
          </a:bodyPr>
          <a:lstStyle/>
          <a:p>
            <a:pPr algn="ctr"/>
            <a:r>
              <a:rPr kumimoji="1" lang="ja-JP" altLang="en-US" sz="2400" b="1" dirty="0"/>
              <a:t>ご参加いただいた方のお声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4E2C66B-AAE9-49E3-94F1-19468A9C0D7F}"/>
              </a:ext>
            </a:extLst>
          </p:cNvPr>
          <p:cNvSpPr txBox="1"/>
          <p:nvPr/>
        </p:nvSpPr>
        <p:spPr>
          <a:xfrm>
            <a:off x="5176008" y="2508308"/>
            <a:ext cx="2550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000" b="1" dirty="0">
                <a:solidFill>
                  <a:schemeClr val="bg1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Thank you</a:t>
            </a:r>
            <a:r>
              <a:rPr kumimoji="1" lang="ja-JP" altLang="en-US" sz="2000" b="1" dirty="0">
                <a:solidFill>
                  <a:schemeClr val="bg1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58298A2-00F0-4DC9-957C-309A489A061B}"/>
              </a:ext>
            </a:extLst>
          </p:cNvPr>
          <p:cNvSpPr txBox="1"/>
          <p:nvPr/>
        </p:nvSpPr>
        <p:spPr>
          <a:xfrm>
            <a:off x="428601" y="7621689"/>
            <a:ext cx="6918372" cy="2553089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tIns="144000" bIns="144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>
                <a:latin typeface="+mn-ea"/>
              </a:rPr>
              <a:t>お申込みは</a:t>
            </a:r>
            <a:r>
              <a:rPr kumimoji="1" lang="en-US" altLang="ja-JP" sz="2400" b="1" dirty="0">
                <a:latin typeface="+mn-ea"/>
              </a:rPr>
              <a:t>FAX</a:t>
            </a:r>
            <a:r>
              <a:rPr kumimoji="1" lang="ja-JP" altLang="en-US" sz="2400" b="1" dirty="0">
                <a:latin typeface="+mn-ea"/>
              </a:rPr>
              <a:t>でも！</a:t>
            </a:r>
            <a:endParaRPr kumimoji="1" lang="en-US" altLang="ja-JP" sz="1400" dirty="0"/>
          </a:p>
          <a:p>
            <a:pPr marL="358775" lvl="0" algn="ctr" defTabSz="777514">
              <a:lnSpc>
                <a:spcPct val="150000"/>
              </a:lnSpc>
              <a:defRPr/>
            </a:pPr>
            <a:r>
              <a:rPr kumimoji="1" lang="ja-JP" altLang="en-US" sz="1200" dirty="0"/>
              <a:t>御社名・御担当者・電話番号・メールアドレスを記載の上、</a:t>
            </a:r>
            <a:r>
              <a:rPr kumimoji="1" lang="en-US" altLang="ja-JP" sz="1200" dirty="0"/>
              <a:t>FAX</a:t>
            </a:r>
            <a:r>
              <a:rPr kumimoji="1" lang="ja-JP" altLang="en-US" sz="1200" dirty="0"/>
              <a:t>してください。</a:t>
            </a:r>
            <a:endParaRPr kumimoji="1" lang="en-US" altLang="ja-JP" sz="1200" dirty="0"/>
          </a:p>
          <a:p>
            <a:pPr marL="358775" lvl="0" algn="ctr" defTabSz="777514">
              <a:lnSpc>
                <a:spcPct val="150000"/>
              </a:lnSpc>
              <a:defRPr/>
            </a:pPr>
            <a:r>
              <a:rPr kumimoji="1" lang="ja-JP" altLang="en-US" sz="1200" dirty="0"/>
              <a:t>業種・業務内容・御社の強み・御社の課題もお書き添えいただきましたら、</a:t>
            </a:r>
            <a:endParaRPr kumimoji="1" lang="en-US" altLang="ja-JP" sz="1200" dirty="0"/>
          </a:p>
          <a:p>
            <a:pPr algn="ctr">
              <a:lnSpc>
                <a:spcPct val="150000"/>
              </a:lnSpc>
            </a:pPr>
            <a:r>
              <a:rPr kumimoji="1" lang="ja-JP" altLang="en-US" sz="1200" dirty="0">
                <a:latin typeface="+mn-ea"/>
              </a:rPr>
              <a:t>業種に合った紹介事例をご準備いたします。</a:t>
            </a:r>
            <a:endParaRPr kumimoji="1" lang="en-US" altLang="ja-JP" sz="12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2400" b="1" dirty="0">
                <a:latin typeface="+mn-ea"/>
              </a:rPr>
              <a:t>FAX</a:t>
            </a:r>
            <a:r>
              <a:rPr kumimoji="1" lang="ja-JP" altLang="en-US" sz="2400" b="1" dirty="0">
                <a:latin typeface="+mn-ea"/>
              </a:rPr>
              <a:t>：</a:t>
            </a:r>
            <a:r>
              <a:rPr kumimoji="1" lang="en-US" altLang="ja-JP" sz="2400" b="1" dirty="0">
                <a:latin typeface="+mn-ea"/>
              </a:rPr>
              <a:t>04-7170-2594</a:t>
            </a:r>
          </a:p>
          <a:p>
            <a:pPr algn="ctr">
              <a:lnSpc>
                <a:spcPct val="150000"/>
              </a:lnSpc>
            </a:pPr>
            <a:r>
              <a:rPr kumimoji="1" lang="ja-JP" altLang="en-US" sz="1200" b="1" dirty="0">
                <a:latin typeface="+mn-ea"/>
              </a:rPr>
              <a:t>「はじめてのホームページセミナー」申込み係宛て</a:t>
            </a:r>
            <a:endParaRPr kumimoji="1" lang="en-US" altLang="ja-JP" sz="1200" b="1" dirty="0">
              <a:latin typeface="+mn-ea"/>
            </a:endParaRPr>
          </a:p>
        </p:txBody>
      </p:sp>
      <p:pic>
        <p:nvPicPr>
          <p:cNvPr id="27" name="グラフィックス 26" descr="FAX 枠線">
            <a:extLst>
              <a:ext uri="{FF2B5EF4-FFF2-40B4-BE49-F238E27FC236}">
                <a16:creationId xmlns:a16="http://schemas.microsoft.com/office/drawing/2014/main" id="{0D58F7C6-6DBE-4C25-A392-FC524597E7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5068" y="9255021"/>
            <a:ext cx="739198" cy="739198"/>
          </a:xfrm>
          <a:prstGeom prst="rect">
            <a:avLst/>
          </a:prstGeom>
        </p:spPr>
      </p:pic>
      <p:sp>
        <p:nvSpPr>
          <p:cNvPr id="28" name="吹き出し: 円形 27">
            <a:extLst>
              <a:ext uri="{FF2B5EF4-FFF2-40B4-BE49-F238E27FC236}">
                <a16:creationId xmlns:a16="http://schemas.microsoft.com/office/drawing/2014/main" id="{1BD7E500-D169-4BE7-8322-50F6B02146EA}"/>
              </a:ext>
            </a:extLst>
          </p:cNvPr>
          <p:cNvSpPr/>
          <p:nvPr/>
        </p:nvSpPr>
        <p:spPr>
          <a:xfrm>
            <a:off x="6847522" y="8661919"/>
            <a:ext cx="777367" cy="739198"/>
          </a:xfrm>
          <a:prstGeom prst="wedgeEllipseCallout">
            <a:avLst>
              <a:gd name="adj1" fmla="val -50463"/>
              <a:gd name="adj2" fmla="val 50338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accent2">
                    <a:lumMod val="50000"/>
                  </a:schemeClr>
                </a:solidFill>
              </a:rPr>
              <a:t>FAX</a:t>
            </a:r>
          </a:p>
          <a:p>
            <a:pPr algn="ctr"/>
            <a:r>
              <a:rPr kumimoji="1" lang="en-US" altLang="ja-JP" dirty="0">
                <a:solidFill>
                  <a:srgbClr val="FF0000"/>
                </a:solidFill>
              </a:rPr>
              <a:t>OK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2C288D5-B060-4703-8FB1-9AA42C0669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0168" y="6204153"/>
            <a:ext cx="1301549" cy="1310525"/>
          </a:xfrm>
          <a:prstGeom prst="rect">
            <a:avLst/>
          </a:prstGeom>
        </p:spPr>
      </p:pic>
      <p:pic>
        <p:nvPicPr>
          <p:cNvPr id="37" name="図 36" descr="ロゴ&#10;&#10;自動的に生成された説明">
            <a:extLst>
              <a:ext uri="{FF2B5EF4-FFF2-40B4-BE49-F238E27FC236}">
                <a16:creationId xmlns:a16="http://schemas.microsoft.com/office/drawing/2014/main" id="{2363DCD3-5ACF-4A6F-96F1-17CE752083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68" y="10311319"/>
            <a:ext cx="1820838" cy="3884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F1BC43-48DC-4E1E-949B-D616C5691E8F}"/>
              </a:ext>
            </a:extLst>
          </p:cNvPr>
          <p:cNvSpPr txBox="1"/>
          <p:nvPr/>
        </p:nvSpPr>
        <p:spPr>
          <a:xfrm>
            <a:off x="567462" y="4257553"/>
            <a:ext cx="334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季節の話題カレンダー</a:t>
            </a:r>
          </a:p>
        </p:txBody>
      </p:sp>
    </p:spTree>
    <p:extLst>
      <p:ext uri="{BB962C8B-B14F-4D97-AF65-F5344CB8AC3E}">
        <p14:creationId xmlns:p14="http://schemas.microsoft.com/office/powerpoint/2010/main" val="2556177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2153</TotalTime>
  <Words>477</Words>
  <Application>Microsoft Office PowerPoint</Application>
  <PresentationFormat>ユーザー設定</PresentationFormat>
  <Paragraphs>47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BIZ UDP明朝 Medium</vt:lpstr>
      <vt:lpstr>HGP創英角ｺﾞｼｯｸUB</vt:lpstr>
      <vt:lpstr>HGS創英角ｺﾞｼｯｸUB</vt:lpstr>
      <vt:lpstr>ＭＳ Ｐゴシック</vt:lpstr>
      <vt:lpstr>UD デジタル 教科書体 N-B</vt:lpstr>
      <vt:lpstr>游ゴシック</vt:lpstr>
      <vt:lpstr>Arial</vt:lpstr>
      <vt:lpstr>Calibri</vt:lpstr>
      <vt:lpstr>Calibri Light</vt:lpstr>
      <vt:lpstr>Roboto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Osawa Noriko</dc:creator>
  <cp:lastModifiedBy> </cp:lastModifiedBy>
  <cp:revision>126</cp:revision>
  <dcterms:created xsi:type="dcterms:W3CDTF">2021-02-19T05:41:39Z</dcterms:created>
  <dcterms:modified xsi:type="dcterms:W3CDTF">2021-08-22T14:53:37Z</dcterms:modified>
</cp:coreProperties>
</file>